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59" r:id="rId7"/>
    <p:sldId id="260" r:id="rId8"/>
    <p:sldId id="261" r:id="rId9"/>
    <p:sldId id="26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2" r:id="rId29"/>
    <p:sldId id="283" r:id="rId30"/>
    <p:sldId id="285" r:id="rId31"/>
    <p:sldId id="286" r:id="rId32"/>
    <p:sldId id="287" r:id="rId33"/>
    <p:sldId id="288" r:id="rId34"/>
    <p:sldId id="289" r:id="rId35"/>
    <p:sldId id="290" r:id="rId36"/>
    <p:sldId id="291" r:id="rId37"/>
    <p:sldId id="292" r:id="rId38"/>
    <p:sldId id="299" r:id="rId39"/>
    <p:sldId id="300" r:id="rId40"/>
    <p:sldId id="301" r:id="rId41"/>
    <p:sldId id="302" r:id="rId42"/>
    <p:sldId id="303" r:id="rId43"/>
    <p:sldId id="293" r:id="rId44"/>
    <p:sldId id="294" r:id="rId45"/>
    <p:sldId id="295" r:id="rId46"/>
    <p:sldId id="296" r:id="rId47"/>
    <p:sldId id="297" r:id="rId48"/>
    <p:sldId id="298" r:id="rId49"/>
    <p:sldId id="304" r:id="rId50"/>
    <p:sldId id="305" r:id="rId51"/>
    <p:sldId id="306" r:id="rId52"/>
    <p:sldId id="307" r:id="rId53"/>
    <p:sldId id="308" r:id="rId54"/>
    <p:sldId id="309" r:id="rId55"/>
    <p:sldId id="313" r:id="rId56"/>
    <p:sldId id="310" r:id="rId57"/>
    <p:sldId id="314" r:id="rId58"/>
    <p:sldId id="315" r:id="rId59"/>
    <p:sldId id="316" r:id="rId60"/>
    <p:sldId id="312" r:id="rId61"/>
    <p:sldId id="317" r:id="rId62"/>
    <p:sldId id="318" r:id="rId63"/>
    <p:sldId id="319" r:id="rId64"/>
    <p:sldId id="320" r:id="rId65"/>
    <p:sldId id="321" r:id="rId66"/>
    <p:sldId id="324" r:id="rId67"/>
    <p:sldId id="325" r:id="rId68"/>
    <p:sldId id="326" r:id="rId69"/>
    <p:sldId id="327" r:id="rId70"/>
    <p:sldId id="328" r:id="rId71"/>
    <p:sldId id="329" r:id="rId72"/>
    <p:sldId id="322" r:id="rId73"/>
    <p:sldId id="323" r:id="rId74"/>
    <p:sldId id="330" r:id="rId75"/>
    <p:sldId id="331" r:id="rId76"/>
    <p:sldId id="333" r:id="rId77"/>
    <p:sldId id="334" r:id="rId78"/>
    <p:sldId id="335" r:id="rId79"/>
    <p:sldId id="33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varScale="1">
        <p:scale>
          <a:sx n="63" d="100"/>
          <a:sy n="63" d="100"/>
        </p:scale>
        <p:origin x="9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A605-7738-6DB8-40A1-C7215AD514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B3CE26-20F5-53F9-1AEE-32D7E6B1A1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C1C09-1696-8A59-9A93-3DD61177D17B}"/>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8F187272-6E88-2B49-253E-3CBA188F9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0CE9E-353A-4C49-E835-4E9CA5314E18}"/>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420985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8FC1-7449-390F-EC74-68F56A6E25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EAE69A-E0CA-6689-F257-8ACFDDBB5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CCE1D-01E5-1085-4A85-A167788166B3}"/>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FCD466E5-1F8D-C122-E5B2-E369AF469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0BCAA-13BC-BCD1-C060-8ED2C490B31A}"/>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261176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D9D7A-7902-BBB3-7E32-C9EF2BC35F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62A1D3-9DF0-554F-420E-5C5ABEAD30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0C178-DD3F-B362-EC28-9215C292AEE4}"/>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88F18901-D620-E117-54A3-5079921EB8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D5A59-6090-A1EB-430C-F4B38A217CCB}"/>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227904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C267-E0CB-0C49-75DA-682591914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EBFF4-2A3B-3E62-DD19-4460CD9281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62FC2-5020-D579-1192-F8E23B7B069A}"/>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AE2E8D6B-2904-5F1C-09DE-7DCCF0101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47244-43A8-11EF-70E8-1808CA0DE6D6}"/>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4142858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CCCF-9002-DF37-33F6-74821F333F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A4E2D-3F53-D075-87C5-9A812FAE6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F25975-06A7-DAFB-895A-E08431DF15CA}"/>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13C9FB6F-6367-6899-6560-0E3CE84A3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0720D-4F0B-909A-EC78-8AF0AB329068}"/>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292469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1644-8194-FD07-5B1A-FE2FF04D9B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B5E57B-30E8-F460-4D9F-1C69373B92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C748F-851E-B40B-6653-B3E1F3EB5E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CEFBC-1EA6-297E-D2C4-58ACFB9BD1C3}"/>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6" name="Footer Placeholder 5">
            <a:extLst>
              <a:ext uri="{FF2B5EF4-FFF2-40B4-BE49-F238E27FC236}">
                <a16:creationId xmlns:a16="http://schemas.microsoft.com/office/drawing/2014/main" id="{81F9B12B-1446-E154-A171-39B9462F4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08BFC-D4F2-2F8A-7DA3-8BB0DF9768B8}"/>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342040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EB5B6-4925-0F56-0195-0EDA95B12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1341AD-11B6-AD35-0331-58AB32669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565266-630A-9A55-37AE-BFE8517B8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6B324-C616-73AC-B875-FF61B6DF85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EF5F1F-136E-9E2D-D0BF-C55C46BF9C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B0B0A-58D9-2E79-2F55-B1F614B69537}"/>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8" name="Footer Placeholder 7">
            <a:extLst>
              <a:ext uri="{FF2B5EF4-FFF2-40B4-BE49-F238E27FC236}">
                <a16:creationId xmlns:a16="http://schemas.microsoft.com/office/drawing/2014/main" id="{F862D012-84C9-69DE-B278-C1BA4EF8BA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976F3C-6759-12C5-C4B4-D8D80946F550}"/>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399952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EA0C-3809-D0ED-99A6-9096580C9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B551C-81F4-508F-B3F5-9F41CCF88555}"/>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4" name="Footer Placeholder 3">
            <a:extLst>
              <a:ext uri="{FF2B5EF4-FFF2-40B4-BE49-F238E27FC236}">
                <a16:creationId xmlns:a16="http://schemas.microsoft.com/office/drawing/2014/main" id="{BD7AFC49-7333-28ED-BBF3-2FC9596A9A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886AA7-5BD5-0E3C-8138-652A3FE22C1F}"/>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395583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15266-623F-81B1-54CE-A15465E6C4AE}"/>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3" name="Footer Placeholder 2">
            <a:extLst>
              <a:ext uri="{FF2B5EF4-FFF2-40B4-BE49-F238E27FC236}">
                <a16:creationId xmlns:a16="http://schemas.microsoft.com/office/drawing/2014/main" id="{7E442D43-5A9A-89E9-20FA-A64F605379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C091A-0A9E-A0A3-E804-60ED67F5AE74}"/>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2185279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0C6A-0784-9C1B-81AF-6D1633D2C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5C2BF4-041F-1067-B446-9F368C0D5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F5B2C-5892-7259-530D-58AC4D05B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DE0296-5DC5-8328-7BDF-D804EAFCF7A0}"/>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6" name="Footer Placeholder 5">
            <a:extLst>
              <a:ext uri="{FF2B5EF4-FFF2-40B4-BE49-F238E27FC236}">
                <a16:creationId xmlns:a16="http://schemas.microsoft.com/office/drawing/2014/main" id="{8966CAEF-9CCF-B8BA-53EC-2460A45BF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3C5EE-2C85-82DD-8FBE-FCC75F7911D0}"/>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63852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429B-61D2-E728-3B18-446EE58E0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0D0713-C577-7D12-A03F-782282D9E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7586BB-540B-96D5-6E91-1932E7E11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8A543-4B51-8CFE-E84A-6D10F905DC59}"/>
              </a:ext>
            </a:extLst>
          </p:cNvPr>
          <p:cNvSpPr>
            <a:spLocks noGrp="1"/>
          </p:cNvSpPr>
          <p:nvPr>
            <p:ph type="dt" sz="half" idx="10"/>
          </p:nvPr>
        </p:nvSpPr>
        <p:spPr/>
        <p:txBody>
          <a:bodyPr/>
          <a:lstStyle/>
          <a:p>
            <a:fld id="{6D8B9256-CEC3-4170-985D-7F48D9148BE6}" type="datetimeFigureOut">
              <a:rPr lang="en-US" smtClean="0"/>
              <a:t>1/21/2025</a:t>
            </a:fld>
            <a:endParaRPr lang="en-US"/>
          </a:p>
        </p:txBody>
      </p:sp>
      <p:sp>
        <p:nvSpPr>
          <p:cNvPr id="6" name="Footer Placeholder 5">
            <a:extLst>
              <a:ext uri="{FF2B5EF4-FFF2-40B4-BE49-F238E27FC236}">
                <a16:creationId xmlns:a16="http://schemas.microsoft.com/office/drawing/2014/main" id="{61FCB0F0-98B1-0817-2395-B50B7DCD3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C8AE14-4E6D-F83B-8C00-99A95A5F5F17}"/>
              </a:ext>
            </a:extLst>
          </p:cNvPr>
          <p:cNvSpPr>
            <a:spLocks noGrp="1"/>
          </p:cNvSpPr>
          <p:nvPr>
            <p:ph type="sldNum" sz="quarter" idx="12"/>
          </p:nvPr>
        </p:nvSpPr>
        <p:spPr/>
        <p:txBody>
          <a:bodyPr/>
          <a:lstStyle/>
          <a:p>
            <a:fld id="{227C23E2-CA77-4E28-A37C-496C59AB1463}" type="slidenum">
              <a:rPr lang="en-US" smtClean="0"/>
              <a:t>‹#›</a:t>
            </a:fld>
            <a:endParaRPr lang="en-US"/>
          </a:p>
        </p:txBody>
      </p:sp>
    </p:spTree>
    <p:extLst>
      <p:ext uri="{BB962C8B-B14F-4D97-AF65-F5344CB8AC3E}">
        <p14:creationId xmlns:p14="http://schemas.microsoft.com/office/powerpoint/2010/main" val="330863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DBAE44-7700-28E4-374C-280BE5F5B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1A024D-6BA5-A627-03F9-ED68458418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24A45-A5F5-85B2-2D8E-6531CEE1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B9256-CEC3-4170-985D-7F48D9148BE6}" type="datetimeFigureOut">
              <a:rPr lang="en-US" smtClean="0"/>
              <a:t>1/21/2025</a:t>
            </a:fld>
            <a:endParaRPr lang="en-US"/>
          </a:p>
        </p:txBody>
      </p:sp>
      <p:sp>
        <p:nvSpPr>
          <p:cNvPr id="5" name="Footer Placeholder 4">
            <a:extLst>
              <a:ext uri="{FF2B5EF4-FFF2-40B4-BE49-F238E27FC236}">
                <a16:creationId xmlns:a16="http://schemas.microsoft.com/office/drawing/2014/main" id="{E8503CDC-C297-00D5-EB86-A260AF245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79B377-431B-A669-7921-D05B3E417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C23E2-CA77-4E28-A37C-496C59AB1463}" type="slidenum">
              <a:rPr lang="en-US" smtClean="0"/>
              <a:t>‹#›</a:t>
            </a:fld>
            <a:endParaRPr lang="en-US"/>
          </a:p>
        </p:txBody>
      </p:sp>
    </p:spTree>
    <p:extLst>
      <p:ext uri="{BB962C8B-B14F-4D97-AF65-F5344CB8AC3E}">
        <p14:creationId xmlns:p14="http://schemas.microsoft.com/office/powerpoint/2010/main" val="2001885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7459F9-8FFD-4B62-1E2E-E9995B54E75A}"/>
              </a:ext>
            </a:extLst>
          </p:cNvPr>
          <p:cNvSpPr txBox="1"/>
          <p:nvPr/>
        </p:nvSpPr>
        <p:spPr>
          <a:xfrm>
            <a:off x="579120" y="568960"/>
            <a:ext cx="11023600" cy="6740307"/>
          </a:xfrm>
          <a:prstGeom prst="rect">
            <a:avLst/>
          </a:prstGeom>
          <a:noFill/>
        </p:spPr>
        <p:txBody>
          <a:bodyPr wrap="square" rtlCol="0">
            <a:spAutoFit/>
          </a:bodyPr>
          <a:lstStyle/>
          <a:p>
            <a:pPr algn="ctr"/>
            <a:r>
              <a:rPr lang="en-US" sz="2400" b="1" dirty="0"/>
              <a:t>Chapter-6: IIR ( Infinite Impulse Response ) Filter Design</a:t>
            </a:r>
          </a:p>
          <a:p>
            <a:pPr marL="342900" indent="-342900" algn="just">
              <a:buFont typeface="Wingdings" panose="05000000000000000000" pitchFamily="2" charset="2"/>
              <a:buChar char="q"/>
            </a:pPr>
            <a:r>
              <a:rPr lang="en-US" sz="2400" b="1" dirty="0">
                <a:solidFill>
                  <a:schemeClr val="accent2">
                    <a:lumMod val="50000"/>
                  </a:schemeClr>
                </a:solidFill>
              </a:rPr>
              <a:t>Introduction:</a:t>
            </a:r>
          </a:p>
          <a:p>
            <a:pPr marL="342900" indent="-342900" algn="just">
              <a:buFont typeface="Wingdings" panose="05000000000000000000" pitchFamily="2" charset="2"/>
              <a:buChar char="Ø"/>
            </a:pPr>
            <a:r>
              <a:rPr lang="en-US" sz="2400" dirty="0"/>
              <a:t>In the design of </a:t>
            </a:r>
            <a:r>
              <a:rPr lang="en-US" sz="2400" b="1" i="1" dirty="0"/>
              <a:t>frequency-selective filters</a:t>
            </a:r>
            <a:r>
              <a:rPr lang="en-US" sz="2400" dirty="0"/>
              <a:t>, the desired filter characteristics are specified in the frequency domain in terms of the desired magnitude and phase response of the filter.</a:t>
            </a:r>
          </a:p>
          <a:p>
            <a:pPr algn="just"/>
            <a:endParaRPr lang="en-US" sz="2400" dirty="0"/>
          </a:p>
          <a:p>
            <a:pPr marL="342900" indent="-342900" algn="just">
              <a:buFont typeface="Wingdings" panose="05000000000000000000" pitchFamily="2" charset="2"/>
              <a:buChar char="Ø"/>
            </a:pPr>
            <a:r>
              <a:rPr lang="en-US" sz="2400" dirty="0"/>
              <a:t>To develop a </a:t>
            </a:r>
            <a:r>
              <a:rPr lang="en-US" sz="2400" b="1" i="1" dirty="0"/>
              <a:t>digital filter</a:t>
            </a:r>
            <a:r>
              <a:rPr lang="en-US" sz="2400" dirty="0"/>
              <a:t>, we determine the </a:t>
            </a:r>
            <a:r>
              <a:rPr lang="en-US" sz="2400" b="1" i="1" dirty="0"/>
              <a:t>coefficients of a causal FIR or IIR filter</a:t>
            </a:r>
            <a:r>
              <a:rPr lang="en-US" sz="2400" dirty="0"/>
              <a:t> that closely approximates the desired frequency response specifications. </a:t>
            </a:r>
          </a:p>
          <a:p>
            <a:pPr algn="just"/>
            <a:endParaRPr lang="en-US" sz="2400" dirty="0"/>
          </a:p>
          <a:p>
            <a:pPr marL="342900" indent="-342900" algn="just">
              <a:buFont typeface="Wingdings" panose="05000000000000000000" pitchFamily="2" charset="2"/>
              <a:buChar char="Ø"/>
            </a:pPr>
            <a:r>
              <a:rPr lang="en-US" sz="2400" dirty="0"/>
              <a:t>The </a:t>
            </a:r>
            <a:r>
              <a:rPr lang="en-US" sz="2400" b="1" i="1" dirty="0"/>
              <a:t>design of discrete-time (digital) filters </a:t>
            </a:r>
            <a:r>
              <a:rPr lang="en-US" sz="2400" dirty="0"/>
              <a:t>corresponds to determining the </a:t>
            </a:r>
            <a:r>
              <a:rPr lang="en-US" sz="2400" b="1" i="1" dirty="0"/>
              <a:t>parameters of a transfer function or difference equation</a:t>
            </a:r>
            <a:r>
              <a:rPr lang="en-US" sz="2400" dirty="0"/>
              <a:t> that approximates a desired </a:t>
            </a:r>
            <a:r>
              <a:rPr lang="en-US" sz="2400" b="1" i="1" dirty="0"/>
              <a:t>impulse response or frequency response</a:t>
            </a:r>
            <a:r>
              <a:rPr lang="en-US" sz="2400" dirty="0"/>
              <a:t> within specified tolerances.</a:t>
            </a:r>
          </a:p>
          <a:p>
            <a:pPr algn="just"/>
            <a:endParaRPr lang="en-US" sz="2400" dirty="0"/>
          </a:p>
          <a:p>
            <a:pPr marL="342900" indent="-342900" algn="just">
              <a:buFont typeface="Wingdings" panose="05000000000000000000" pitchFamily="2" charset="2"/>
              <a:buChar char="Ø"/>
            </a:pPr>
            <a:r>
              <a:rPr lang="en-US" sz="2400" dirty="0"/>
              <a:t>There are two types of digital filters:</a:t>
            </a:r>
          </a:p>
          <a:p>
            <a:pPr marL="457200" indent="-457200" algn="just">
              <a:buFont typeface="+mj-lt"/>
              <a:buAutoNum type="arabicPeriod"/>
            </a:pPr>
            <a:r>
              <a:rPr lang="en-US" sz="2400" dirty="0"/>
              <a:t>IIR filters</a:t>
            </a:r>
          </a:p>
          <a:p>
            <a:pPr marL="457200" indent="-457200" algn="just">
              <a:buFont typeface="+mj-lt"/>
              <a:buAutoNum type="arabicPeriod"/>
            </a:pPr>
            <a:r>
              <a:rPr lang="en-US" sz="2400" dirty="0"/>
              <a:t>FIR filters</a:t>
            </a:r>
          </a:p>
          <a:p>
            <a:pPr algn="just"/>
            <a:endParaRPr lang="en-US" sz="2400" dirty="0"/>
          </a:p>
          <a:p>
            <a:pPr algn="just"/>
            <a:endParaRPr lang="en-US" sz="2400" dirty="0">
              <a:solidFill>
                <a:schemeClr val="accent2">
                  <a:lumMod val="50000"/>
                </a:schemeClr>
              </a:solidFill>
            </a:endParaRPr>
          </a:p>
        </p:txBody>
      </p:sp>
    </p:spTree>
    <p:extLst>
      <p:ext uri="{BB962C8B-B14F-4D97-AF65-F5344CB8AC3E}">
        <p14:creationId xmlns:p14="http://schemas.microsoft.com/office/powerpoint/2010/main" val="180169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FBF9AF-5BE6-3961-BAC5-EDA78BC5835E}"/>
                  </a:ext>
                </a:extLst>
              </p:cNvPr>
              <p:cNvSpPr txBox="1"/>
              <p:nvPr/>
            </p:nvSpPr>
            <p:spPr>
              <a:xfrm>
                <a:off x="599440" y="548640"/>
                <a:ext cx="10993120" cy="5262979"/>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Alternatively, equation (1), can be described by the </a:t>
                </a:r>
                <a:r>
                  <a:rPr lang="en-US" sz="2400" b="1" i="1" dirty="0"/>
                  <a:t>linear constant-coefficient differential equation </a:t>
                </a:r>
                <a:r>
                  <a:rPr lang="en-US" sz="2400" dirty="0"/>
                  <a:t>as</a:t>
                </a:r>
              </a:p>
              <a:p>
                <a:pPr algn="just"/>
                <a:endParaRPr lang="en-US" sz="2400" dirty="0"/>
              </a:p>
              <a:p>
                <a:pPr marL="342900" indent="-342900" algn="just">
                  <a:buFont typeface="Wingdings" panose="05000000000000000000" pitchFamily="2" charset="2"/>
                  <a:buChar char="Ø"/>
                </a:pPr>
                <a:endParaRPr lang="en-US" sz="2400" dirty="0"/>
              </a:p>
              <a:p>
                <a:pPr algn="just"/>
                <a:r>
                  <a:rPr lang="en-US" sz="2400" dirty="0"/>
                  <a:t>											…..3</a:t>
                </a:r>
              </a:p>
              <a:p>
                <a:pPr algn="just"/>
                <a:endParaRPr lang="en-US" sz="2400" dirty="0"/>
              </a:p>
              <a:p>
                <a:pPr algn="just"/>
                <a:endParaRPr lang="en-US" sz="2400" dirty="0"/>
              </a:p>
              <a:p>
                <a:pPr algn="just"/>
                <a:r>
                  <a:rPr lang="en-US" sz="2400" dirty="0"/>
                  <a:t>     where, 	</a:t>
                </a:r>
                <a14:m>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oMath>
                </a14:m>
                <a:r>
                  <a:rPr lang="en-US" sz="2400" dirty="0"/>
                  <a:t> input signal, and</a:t>
                </a:r>
              </a:p>
              <a:p>
                <a:pPr algn="just"/>
                <a:r>
                  <a:rPr lang="en-US" sz="2400" dirty="0"/>
                  <a:t>		</a:t>
                </a:r>
                <a:r>
                  <a:rPr lang="en-US" sz="2400" b="0" dirty="0"/>
                  <a:t> </a:t>
                </a:r>
                <a14:m>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oMath>
                </a14:m>
                <a:r>
                  <a:rPr lang="en-US" sz="2400" dirty="0"/>
                  <a:t> output signal of the filter</a:t>
                </a:r>
              </a:p>
              <a:p>
                <a:pPr algn="just"/>
                <a:endParaRPr lang="en-US" sz="2400" dirty="0"/>
              </a:p>
              <a:p>
                <a:pPr marL="342900" indent="-342900" algn="just">
                  <a:buFont typeface="Wingdings" panose="05000000000000000000" pitchFamily="2" charset="2"/>
                  <a:buChar char="Ø"/>
                </a:pPr>
                <a:r>
                  <a:rPr lang="en-US" sz="2400" dirty="0"/>
                  <a:t>Then the digital or discrete-time filters are obtained by converting analog or continuous-time filters into equivalent digital filters. For this we have to map s-plane and z-plane.</a:t>
                </a:r>
              </a:p>
              <a:p>
                <a:pPr algn="just"/>
                <a:r>
                  <a:rPr lang="en-US" sz="2400" b="1" i="1" dirty="0"/>
                  <a:t>	</a:t>
                </a:r>
              </a:p>
            </p:txBody>
          </p:sp>
        </mc:Choice>
        <mc:Fallback xmlns="">
          <p:sp>
            <p:nvSpPr>
              <p:cNvPr id="2" name="TextBox 1">
                <a:extLst>
                  <a:ext uri="{FF2B5EF4-FFF2-40B4-BE49-F238E27FC236}">
                    <a16:creationId xmlns:a16="http://schemas.microsoft.com/office/drawing/2014/main" id="{8EFBF9AF-5BE6-3961-BAC5-EDA78BC5835E}"/>
                  </a:ext>
                </a:extLst>
              </p:cNvPr>
              <p:cNvSpPr txBox="1">
                <a:spLocks noRot="1" noChangeAspect="1" noMove="1" noResize="1" noEditPoints="1" noAdjustHandles="1" noChangeArrowheads="1" noChangeShapeType="1" noTextEdit="1"/>
              </p:cNvSpPr>
              <p:nvPr/>
            </p:nvSpPr>
            <p:spPr>
              <a:xfrm>
                <a:off x="599440" y="548640"/>
                <a:ext cx="10993120" cy="5262979"/>
              </a:xfrm>
              <a:prstGeom prst="rect">
                <a:avLst/>
              </a:prstGeom>
              <a:blipFill>
                <a:blip r:embed="rId2"/>
                <a:stretch>
                  <a:fillRect l="-721" t="-927" r="-8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D2118F-7816-17D5-7E02-1D8E5CFD53DF}"/>
              </a:ext>
            </a:extLst>
          </p:cNvPr>
          <p:cNvPicPr>
            <a:picLocks noChangeAspect="1"/>
          </p:cNvPicPr>
          <p:nvPr/>
        </p:nvPicPr>
        <p:blipFill>
          <a:blip r:embed="rId3"/>
          <a:stretch>
            <a:fillRect/>
          </a:stretch>
        </p:blipFill>
        <p:spPr>
          <a:xfrm>
            <a:off x="4000784" y="1722844"/>
            <a:ext cx="4190432" cy="1081421"/>
          </a:xfrm>
          <a:prstGeom prst="rect">
            <a:avLst/>
          </a:prstGeom>
        </p:spPr>
      </p:pic>
    </p:spTree>
    <p:extLst>
      <p:ext uri="{BB962C8B-B14F-4D97-AF65-F5344CB8AC3E}">
        <p14:creationId xmlns:p14="http://schemas.microsoft.com/office/powerpoint/2010/main" val="112349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B231DD-E315-D046-B5F8-F9B292E191B3}"/>
                  </a:ext>
                </a:extLst>
              </p:cNvPr>
              <p:cNvSpPr txBox="1"/>
              <p:nvPr/>
            </p:nvSpPr>
            <p:spPr>
              <a:xfrm>
                <a:off x="568960" y="518160"/>
                <a:ext cx="1103376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1"/>
                    </a:solidFill>
                  </a:rPr>
                  <a:t>Mapping between s-plane and z-plane:</a:t>
                </a:r>
              </a:p>
              <a:p>
                <a:pPr marL="342900" indent="-342900" algn="just">
                  <a:buFont typeface="Wingdings" panose="05000000000000000000" pitchFamily="2" charset="2"/>
                  <a:buChar char="Ø"/>
                </a:pPr>
                <a:r>
                  <a:rPr lang="en-US" sz="2400" dirty="0"/>
                  <a:t>The design techniques for IIR filters must be realizable and stable. The analog filters would be stable if all the poles lie in the left half of the s-plane. In this case, we can write</a:t>
                </a:r>
              </a:p>
              <a:p>
                <a:pPr marL="514350" indent="-514350" algn="just">
                  <a:buFont typeface="+mj-lt"/>
                  <a:buAutoNum type="romanLcPeriod"/>
                </a:pPr>
                <a:r>
                  <a:rPr lang="en-US" sz="2400" dirty="0"/>
                  <a:t>The </a:t>
                </a:r>
                <a14:m>
                  <m:oMath xmlns:m="http://schemas.openxmlformats.org/officeDocument/2006/math">
                    <m:r>
                      <a:rPr lang="en-US" sz="2400" b="1" i="1" smtClean="0">
                        <a:latin typeface="Cambria Math" panose="02040503050406030204" pitchFamily="18" charset="0"/>
                      </a:rPr>
                      <m:t>𝒋</m:t>
                    </m:r>
                    <m:r>
                      <a:rPr lang="el-GR" sz="2400" b="1" i="1" smtClean="0">
                        <a:latin typeface="Cambria Math" panose="02040503050406030204" pitchFamily="18" charset="0"/>
                        <a:ea typeface="Cambria Math" panose="02040503050406030204" pitchFamily="18" charset="0"/>
                      </a:rPr>
                      <m:t>𝜴</m:t>
                    </m:r>
                  </m:oMath>
                </a14:m>
                <a:r>
                  <a:rPr lang="en-US" sz="2400" b="1" i="1" dirty="0"/>
                  <a:t> axis in the s-plane should map into the unit circle in the z-plane</a:t>
                </a:r>
                <a:r>
                  <a:rPr lang="en-US" sz="2400" dirty="0"/>
                  <a:t>. Thus there will be a direct relationship between the two frequency variables in the two domains.  </a:t>
                </a:r>
              </a:p>
              <a:p>
                <a:pPr marL="514350" indent="-514350" algn="just">
                  <a:buFont typeface="+mj-lt"/>
                  <a:buAutoNum type="romanLcPeriod"/>
                </a:pPr>
                <a:r>
                  <a:rPr lang="en-US" sz="2400" dirty="0"/>
                  <a:t>The </a:t>
                </a:r>
                <a:r>
                  <a:rPr lang="en-US" sz="2400" b="1" i="1" dirty="0"/>
                  <a:t>left-half plane (LHP) of the s-plane should map into the inside of the unit circle in the z-plane</a:t>
                </a:r>
                <a:r>
                  <a:rPr lang="en-US" sz="2400" dirty="0"/>
                  <a:t>. Thus a </a:t>
                </a:r>
                <a:r>
                  <a:rPr lang="en-US" sz="2400" b="1" i="1" dirty="0"/>
                  <a:t>stable analog filter</a:t>
                </a:r>
                <a:r>
                  <a:rPr lang="en-US" sz="2400" dirty="0"/>
                  <a:t> will be converted to a </a:t>
                </a:r>
                <a:r>
                  <a:rPr lang="en-US" sz="2400" b="1" i="1" dirty="0"/>
                  <a:t>stable digital filter</a:t>
                </a:r>
                <a:r>
                  <a:rPr lang="en-US" sz="2400" dirty="0"/>
                  <a:t>.</a:t>
                </a:r>
                <a:r>
                  <a:rPr lang="el-GR" sz="2400" b="1" dirty="0">
                    <a:ea typeface="Cambria Math" panose="02040503050406030204" pitchFamily="18" charset="0"/>
                  </a:rPr>
                  <a:t> </a:t>
                </a:r>
                <a:endParaRPr lang="en-US" sz="2400" dirty="0"/>
              </a:p>
            </p:txBody>
          </p:sp>
        </mc:Choice>
        <mc:Fallback xmlns="">
          <p:sp>
            <p:nvSpPr>
              <p:cNvPr id="2" name="TextBox 1">
                <a:extLst>
                  <a:ext uri="{FF2B5EF4-FFF2-40B4-BE49-F238E27FC236}">
                    <a16:creationId xmlns:a16="http://schemas.microsoft.com/office/drawing/2014/main" id="{0BB231DD-E315-D046-B5F8-F9B292E191B3}"/>
                  </a:ext>
                </a:extLst>
              </p:cNvPr>
              <p:cNvSpPr txBox="1">
                <a:spLocks noRot="1" noChangeAspect="1" noMove="1" noResize="1" noEditPoints="1" noAdjustHandles="1" noChangeArrowheads="1" noChangeShapeType="1" noTextEdit="1"/>
              </p:cNvSpPr>
              <p:nvPr/>
            </p:nvSpPr>
            <p:spPr>
              <a:xfrm>
                <a:off x="568960" y="518160"/>
                <a:ext cx="11033760" cy="3785652"/>
              </a:xfrm>
              <a:prstGeom prst="rect">
                <a:avLst/>
              </a:prstGeom>
              <a:blipFill>
                <a:blip r:embed="rId2"/>
                <a:stretch>
                  <a:fillRect l="-884" t="-1288" r="-884" b="-273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05F32C5-CCEF-1B61-5C7C-1A3A4B95BADE}"/>
              </a:ext>
            </a:extLst>
          </p:cNvPr>
          <p:cNvPicPr>
            <a:picLocks noChangeAspect="1"/>
          </p:cNvPicPr>
          <p:nvPr/>
        </p:nvPicPr>
        <p:blipFill>
          <a:blip r:embed="rId3"/>
          <a:stretch>
            <a:fillRect/>
          </a:stretch>
        </p:blipFill>
        <p:spPr>
          <a:xfrm>
            <a:off x="3266757" y="3982720"/>
            <a:ext cx="5658485" cy="2794000"/>
          </a:xfrm>
          <a:prstGeom prst="rect">
            <a:avLst/>
          </a:prstGeom>
        </p:spPr>
      </p:pic>
    </p:spTree>
    <p:extLst>
      <p:ext uri="{BB962C8B-B14F-4D97-AF65-F5344CB8AC3E}">
        <p14:creationId xmlns:p14="http://schemas.microsoft.com/office/powerpoint/2010/main" val="216573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503399-F9E9-D9E1-C17E-5449178B8C53}"/>
                  </a:ext>
                </a:extLst>
              </p:cNvPr>
              <p:cNvSpPr txBox="1"/>
              <p:nvPr/>
            </p:nvSpPr>
            <p:spPr>
              <a:xfrm>
                <a:off x="589280" y="548640"/>
                <a:ext cx="11013440" cy="6740307"/>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Design methods of discrete-time IIR filter from continuous-time filters involves:</a:t>
                </a:r>
              </a:p>
              <a:p>
                <a:pPr marL="457200" indent="-457200" algn="just">
                  <a:buFont typeface="+mj-lt"/>
                  <a:buAutoNum type="arabicPeriod"/>
                </a:pPr>
                <a:r>
                  <a:rPr lang="en-US" sz="2400" dirty="0"/>
                  <a:t>Impulse Invariance Method ( IIM)</a:t>
                </a:r>
              </a:p>
              <a:p>
                <a:pPr marL="457200" indent="-457200" algn="just">
                  <a:buFont typeface="+mj-lt"/>
                  <a:buAutoNum type="arabicPeriod"/>
                </a:pPr>
                <a:r>
                  <a:rPr lang="en-US" sz="2400" dirty="0"/>
                  <a:t>Bilinear Transformation ( BLT )</a:t>
                </a:r>
              </a:p>
              <a:p>
                <a:pPr algn="just"/>
                <a:endParaRPr lang="en-US" sz="2400" dirty="0"/>
              </a:p>
              <a:p>
                <a:pPr marL="342900" indent="-342900" algn="just">
                  <a:buFont typeface="Wingdings" panose="05000000000000000000" pitchFamily="2" charset="2"/>
                  <a:buChar char="q"/>
                </a:pPr>
                <a:r>
                  <a:rPr lang="en-US" sz="2400" b="1" dirty="0">
                    <a:solidFill>
                      <a:schemeClr val="accent2">
                        <a:lumMod val="50000"/>
                      </a:schemeClr>
                    </a:solidFill>
                  </a:rPr>
                  <a:t>IIR Filter Design by IIM:</a:t>
                </a:r>
              </a:p>
              <a:p>
                <a:pPr marL="342900" indent="-342900" algn="just">
                  <a:buFont typeface="Wingdings" panose="05000000000000000000" pitchFamily="2" charset="2"/>
                  <a:buChar char="Ø"/>
                </a:pPr>
                <a:r>
                  <a:rPr lang="en-US" sz="2400" dirty="0"/>
                  <a:t>The  basic idea behind this method is to </a:t>
                </a:r>
                <a:r>
                  <a:rPr lang="en-US" sz="2400" b="1" i="1" dirty="0"/>
                  <a:t>develop an digital IIR transfer function whose impulse response is the sampled version of the impulse response of the analog filter</a:t>
                </a:r>
                <a:r>
                  <a:rPr lang="en-US" sz="2400" dirty="0"/>
                  <a:t>. That is,</a:t>
                </a:r>
              </a:p>
              <a:p>
                <a:pPr algn="just"/>
                <a:r>
                  <a:rPr lang="en-US" sz="2400" dirty="0"/>
                  <a:t>			</a:t>
                </a:r>
                <a14:m>
                  <m:oMath xmlns:m="http://schemas.openxmlformats.org/officeDocument/2006/math">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𝑎</m:t>
                        </m:r>
                      </m:sub>
                    </m:sSub>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𝑛𝑇</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=0,1,2,……</m:t>
                    </m:r>
                  </m:oMath>
                </a14:m>
                <a:endParaRPr lang="en-US" sz="2400" dirty="0"/>
              </a:p>
              <a:p>
                <a:pPr algn="just"/>
                <a:r>
                  <a:rPr lang="en-US" sz="2400" dirty="0"/>
                  <a:t>     where,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oMath>
                </a14:m>
                <a:r>
                  <a:rPr lang="en-US" sz="2400" dirty="0"/>
                  <a:t> sampling interval</a:t>
                </a:r>
              </a:p>
              <a:p>
                <a:pPr algn="just"/>
                <a:endParaRPr lang="en-US" sz="2400" dirty="0"/>
              </a:p>
              <a:p>
                <a:pPr marL="342900" indent="-342900" algn="just">
                  <a:buFont typeface="Arial" panose="020B0604020202020204" pitchFamily="34" charset="0"/>
                  <a:buChar char="•"/>
                </a:pPr>
                <a:r>
                  <a:rPr lang="en-US" sz="2400" dirty="0"/>
                  <a:t> </a:t>
                </a:r>
                <a:r>
                  <a:rPr lang="en-US" sz="2400" b="1" dirty="0">
                    <a:solidFill>
                      <a:schemeClr val="accent1"/>
                    </a:solidFill>
                  </a:rPr>
                  <a:t>Development of the transformation:</a:t>
                </a:r>
              </a:p>
              <a:p>
                <a:pPr marL="342900" indent="-342900" algn="just">
                  <a:buFont typeface="Wingdings" panose="05000000000000000000" pitchFamily="2" charset="2"/>
                  <a:buChar char="Ø"/>
                </a:pPr>
                <a:r>
                  <a:rPr lang="en-US" sz="2400" dirty="0"/>
                  <a:t>Let us consider the </a:t>
                </a:r>
                <a:r>
                  <a:rPr lang="en-US" sz="2400" b="1" i="1" dirty="0"/>
                  <a:t>Analog filter transfer function with distinct poles</a:t>
                </a:r>
                <a:r>
                  <a:rPr lang="en-US" sz="2400" dirty="0"/>
                  <a:t> is</a:t>
                </a:r>
              </a:p>
              <a:p>
                <a:pPr marL="342900" indent="-342900" algn="just">
                  <a:buFont typeface="Wingdings" panose="05000000000000000000" pitchFamily="2" charset="2"/>
                  <a:buChar char="Ø"/>
                </a:pPr>
                <a:endParaRPr lang="en-US" sz="2400" dirty="0"/>
              </a:p>
              <a:p>
                <a:pPr algn="just"/>
                <a:r>
                  <a:rPr lang="en-US" sz="2400" dirty="0"/>
                  <a:t>											…..1</a:t>
                </a:r>
              </a:p>
              <a:p>
                <a:pPr algn="just"/>
                <a:endParaRPr lang="en-US" sz="2400" dirty="0"/>
              </a:p>
              <a:p>
                <a:pPr algn="just"/>
                <a:r>
                  <a:rPr lang="en-US" sz="2400" dirty="0"/>
                  <a:t>	</a:t>
                </a:r>
              </a:p>
              <a:p>
                <a:pPr algn="just"/>
                <a:endParaRPr lang="en-US" sz="2400" dirty="0"/>
              </a:p>
            </p:txBody>
          </p:sp>
        </mc:Choice>
        <mc:Fallback xmlns="">
          <p:sp>
            <p:nvSpPr>
              <p:cNvPr id="2" name="TextBox 1">
                <a:extLst>
                  <a:ext uri="{FF2B5EF4-FFF2-40B4-BE49-F238E27FC236}">
                    <a16:creationId xmlns:a16="http://schemas.microsoft.com/office/drawing/2014/main" id="{8A503399-F9E9-D9E1-C17E-5449178B8C53}"/>
                  </a:ext>
                </a:extLst>
              </p:cNvPr>
              <p:cNvSpPr txBox="1">
                <a:spLocks noRot="1" noChangeAspect="1" noMove="1" noResize="1" noEditPoints="1" noAdjustHandles="1" noChangeArrowheads="1" noChangeShapeType="1" noTextEdit="1"/>
              </p:cNvSpPr>
              <p:nvPr/>
            </p:nvSpPr>
            <p:spPr>
              <a:xfrm>
                <a:off x="589280" y="548640"/>
                <a:ext cx="11013440" cy="6740307"/>
              </a:xfrm>
              <a:prstGeom prst="rect">
                <a:avLst/>
              </a:prstGeom>
              <a:blipFill>
                <a:blip r:embed="rId2"/>
                <a:stretch>
                  <a:fillRect l="-886" t="-723" r="-8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6DBF45-7D31-6879-C5A1-EADFE5D62D2C}"/>
              </a:ext>
            </a:extLst>
          </p:cNvPr>
          <p:cNvPicPr>
            <a:picLocks noChangeAspect="1"/>
          </p:cNvPicPr>
          <p:nvPr/>
        </p:nvPicPr>
        <p:blipFill>
          <a:blip r:embed="rId3"/>
          <a:stretch>
            <a:fillRect/>
          </a:stretch>
        </p:blipFill>
        <p:spPr>
          <a:xfrm>
            <a:off x="4453542" y="5445111"/>
            <a:ext cx="3284915" cy="864249"/>
          </a:xfrm>
          <a:prstGeom prst="rect">
            <a:avLst/>
          </a:prstGeom>
        </p:spPr>
      </p:pic>
    </p:spTree>
    <p:extLst>
      <p:ext uri="{BB962C8B-B14F-4D97-AF65-F5344CB8AC3E}">
        <p14:creationId xmlns:p14="http://schemas.microsoft.com/office/powerpoint/2010/main" val="3876789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DC94D19-6D56-0167-533D-74A5E4F45F24}"/>
                  </a:ext>
                </a:extLst>
              </p:cNvPr>
              <p:cNvSpPr txBox="1"/>
              <p:nvPr/>
            </p:nvSpPr>
            <p:spPr>
              <a:xfrm>
                <a:off x="579120" y="528320"/>
                <a:ext cx="11033760" cy="5549276"/>
              </a:xfrm>
              <a:prstGeom prst="rect">
                <a:avLst/>
              </a:prstGeom>
              <a:noFill/>
            </p:spPr>
            <p:txBody>
              <a:bodyPr wrap="square" rtlCol="0">
                <a:spAutoFit/>
              </a:bodyPr>
              <a:lstStyle/>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1</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2</m:t>
                            </m:r>
                          </m:sub>
                        </m:sSub>
                      </m:num>
                      <m:den>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2</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𝑁</m:t>
                            </m:r>
                          </m:sub>
                        </m:sSub>
                      </m:num>
                      <m:den>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𝑁</m:t>
                            </m:r>
                          </m:sub>
                        </m:sSub>
                      </m:den>
                    </m:f>
                  </m:oMath>
                </a14:m>
                <a:endParaRPr lang="en-US" sz="2400" dirty="0"/>
              </a:p>
              <a:p>
                <a:pPr algn="just"/>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 </m:t>
                    </m:r>
                  </m:oMath>
                </a14:m>
                <a:r>
                  <a:rPr lang="en-US" sz="2400" dirty="0"/>
                  <a:t> poles of analog filter, and	</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𝐶</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 </m:t>
                    </m:r>
                  </m:oMath>
                </a14:m>
                <a:r>
                  <a:rPr lang="en-US" sz="2400" dirty="0"/>
                  <a:t> zeros of analog filter</a:t>
                </a:r>
              </a:p>
              <a:p>
                <a:pPr algn="just"/>
                <a:endParaRPr lang="en-US" sz="2400" dirty="0"/>
              </a:p>
              <a:p>
                <a:pPr marL="342900" indent="-342900" algn="just">
                  <a:buFont typeface="Wingdings" panose="05000000000000000000" pitchFamily="2" charset="2"/>
                  <a:buChar char="Ø"/>
                </a:pPr>
                <a:r>
                  <a:rPr lang="en-US" sz="2400" dirty="0"/>
                  <a:t>The impulse response of equation (1) is </a:t>
                </a:r>
              </a:p>
              <a:p>
                <a:pPr algn="just"/>
                <a:endParaRPr lang="en-US" sz="2400" dirty="0"/>
              </a:p>
              <a:p>
                <a:pPr algn="just"/>
                <a:r>
                  <a:rPr lang="en-US" sz="2400" dirty="0"/>
                  <a:t>											…..2</a:t>
                </a:r>
              </a:p>
              <a:p>
                <a:pPr algn="just"/>
                <a:endParaRPr lang="en-US" sz="2400" dirty="0"/>
              </a:p>
              <a:p>
                <a:pPr marL="342900" indent="-342900" algn="just">
                  <a:buFont typeface="Wingdings" panose="05000000000000000000" pitchFamily="2" charset="2"/>
                  <a:buChar char="Ø"/>
                </a:pPr>
                <a:r>
                  <a:rPr lang="en-US" sz="2400" dirty="0"/>
                  <a:t>After sampling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periodically at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𝑛𝑇</m:t>
                    </m:r>
                  </m:oMath>
                </a14:m>
                <a:r>
                  <a:rPr lang="en-US" sz="2400" dirty="0"/>
                  <a:t>, we have</a:t>
                </a:r>
              </a:p>
              <a:p>
                <a:pPr algn="just"/>
                <a:r>
                  <a:rPr lang="en-US" sz="2400" dirty="0"/>
                  <a:t>			</a:t>
                </a:r>
                <a14:m>
                  <m:oMath xmlns:m="http://schemas.openxmlformats.org/officeDocument/2006/math">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i="1">
                            <a:latin typeface="Cambria Math" panose="02040503050406030204" pitchFamily="18" charset="0"/>
                          </a:rPr>
                          <m:t>𝑎</m:t>
                        </m:r>
                      </m:sub>
                    </m:sSub>
                    <m:r>
                      <a:rPr lang="en-US" sz="2400" i="1">
                        <a:latin typeface="Cambria Math" panose="02040503050406030204" pitchFamily="18" charset="0"/>
                      </a:rPr>
                      <m:t>(</m:t>
                    </m:r>
                    <m:r>
                      <a:rPr lang="en-US" sz="2400" b="0" i="1" smtClean="0">
                        <a:latin typeface="Cambria Math" panose="02040503050406030204" pitchFamily="18" charset="0"/>
                      </a:rPr>
                      <m:t>𝑛𝑇</m:t>
                    </m:r>
                    <m:r>
                      <a:rPr lang="en-US" sz="2400" i="1">
                        <a:latin typeface="Cambria Math" panose="02040503050406030204" pitchFamily="18" charset="0"/>
                      </a:rPr>
                      <m:t>)</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𝑘</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𝑛𝑇</m:t>
                            </m:r>
                          </m:sup>
                        </m:sSup>
                      </m:e>
                    </m:nary>
                  </m:oMath>
                </a14:m>
                <a:r>
                  <a:rPr lang="en-US" sz="2400" dirty="0"/>
                  <a:t>				…..3</a:t>
                </a:r>
              </a:p>
              <a:p>
                <a:pPr algn="just"/>
                <a:endParaRPr lang="en-US" sz="2400" dirty="0"/>
              </a:p>
              <a:p>
                <a:pPr marL="342900" indent="-342900" algn="just">
                  <a:buFont typeface="Wingdings" panose="05000000000000000000" pitchFamily="2" charset="2"/>
                  <a:buChar char="Ø"/>
                </a:pPr>
                <a:r>
                  <a:rPr lang="en-US" sz="2400" dirty="0"/>
                  <a:t>Taking z-transform, we obtain the system function as</a:t>
                </a:r>
              </a:p>
              <a:p>
                <a:pPr algn="just"/>
                <a:r>
                  <a:rPr lang="en-US" sz="240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oMath>
                </a14:m>
                <a:endParaRPr lang="en-US" sz="2400" dirty="0"/>
              </a:p>
              <a:p>
                <a:pPr algn="just"/>
                <a:r>
                  <a:rPr lang="en-US" sz="2400" dirty="0"/>
                  <a:t> 			</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r>
                          <a:rPr lang="en-US" sz="2400" b="0" i="1" smtClean="0">
                            <a:latin typeface="Cambria Math" panose="02040503050406030204" pitchFamily="18" charset="0"/>
                          </a:rPr>
                          <m:t> </m:t>
                        </m:r>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sSup>
                          <m:sSupPr>
                            <m:ctrlPr>
                              <a:rPr lang="en-US" sz="2400" b="0" i="1" smtClean="0">
                                <a:latin typeface="Cambria Math" panose="02040503050406030204" pitchFamily="18" charset="0"/>
                              </a:rPr>
                            </m:ctrlPr>
                          </m:sSupPr>
                          <m:e>
                            <m:r>
                              <a:rPr lang="en-US" sz="2400" i="1">
                                <a:latin typeface="Cambria Math" panose="02040503050406030204" pitchFamily="18" charset="0"/>
                              </a:rPr>
                              <m:t>𝑧</m:t>
                            </m:r>
                          </m:e>
                          <m:sup>
                            <m:r>
                              <a:rPr lang="en-US" sz="2400" b="0" i="1" smtClean="0">
                                <a:latin typeface="Cambria Math" panose="02040503050406030204" pitchFamily="18" charset="0"/>
                              </a:rPr>
                              <m:t>−</m:t>
                            </m:r>
                            <m:r>
                              <a:rPr lang="en-US" sz="2400" b="0" i="1" smtClean="0">
                                <a:latin typeface="Cambria Math" panose="02040503050406030204" pitchFamily="18" charset="0"/>
                              </a:rPr>
                              <m:t>𝑛</m:t>
                            </m:r>
                          </m:sup>
                        </m:sSup>
                      </m:e>
                    </m:nary>
                  </m:oMath>
                </a14:m>
                <a:endParaRPr lang="en-US" sz="2400" dirty="0"/>
              </a:p>
            </p:txBody>
          </p:sp>
        </mc:Choice>
        <mc:Fallback xmlns="">
          <p:sp>
            <p:nvSpPr>
              <p:cNvPr id="2" name="TextBox 1">
                <a:extLst>
                  <a:ext uri="{FF2B5EF4-FFF2-40B4-BE49-F238E27FC236}">
                    <a16:creationId xmlns:a16="http://schemas.microsoft.com/office/drawing/2014/main" id="{2DC94D19-6D56-0167-533D-74A5E4F45F24}"/>
                  </a:ext>
                </a:extLst>
              </p:cNvPr>
              <p:cNvSpPr txBox="1">
                <a:spLocks noRot="1" noChangeAspect="1" noMove="1" noResize="1" noEditPoints="1" noAdjustHandles="1" noChangeArrowheads="1" noChangeShapeType="1" noTextEdit="1"/>
              </p:cNvSpPr>
              <p:nvPr/>
            </p:nvSpPr>
            <p:spPr>
              <a:xfrm>
                <a:off x="579120" y="528320"/>
                <a:ext cx="11033760" cy="5549276"/>
              </a:xfrm>
              <a:prstGeom prst="rect">
                <a:avLst/>
              </a:prstGeom>
              <a:blipFill>
                <a:blip r:embed="rId2"/>
                <a:stretch>
                  <a:fillRect l="-718" b="-141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E6D89E5-C323-9E48-C9AA-FB4C58A7C623}"/>
              </a:ext>
            </a:extLst>
          </p:cNvPr>
          <p:cNvPicPr>
            <a:picLocks noChangeAspect="1"/>
          </p:cNvPicPr>
          <p:nvPr/>
        </p:nvPicPr>
        <p:blipFill>
          <a:blip r:embed="rId3"/>
          <a:stretch>
            <a:fillRect/>
          </a:stretch>
        </p:blipFill>
        <p:spPr>
          <a:xfrm>
            <a:off x="4417985" y="2763505"/>
            <a:ext cx="3356030" cy="934735"/>
          </a:xfrm>
          <a:prstGeom prst="rect">
            <a:avLst/>
          </a:prstGeom>
        </p:spPr>
      </p:pic>
    </p:spTree>
    <p:extLst>
      <p:ext uri="{BB962C8B-B14F-4D97-AF65-F5344CB8AC3E}">
        <p14:creationId xmlns:p14="http://schemas.microsoft.com/office/powerpoint/2010/main" val="407626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D61E4-8FBE-3E75-8BDC-653D40C48E67}"/>
              </a:ext>
            </a:extLst>
          </p:cNvPr>
          <p:cNvPicPr>
            <a:picLocks noChangeAspect="1"/>
          </p:cNvPicPr>
          <p:nvPr/>
        </p:nvPicPr>
        <p:blipFill>
          <a:blip r:embed="rId2"/>
          <a:stretch>
            <a:fillRect/>
          </a:stretch>
        </p:blipFill>
        <p:spPr>
          <a:xfrm>
            <a:off x="4818328" y="867379"/>
            <a:ext cx="3218232" cy="174374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226E83-B17F-8070-9A82-D2D4871B5743}"/>
                  </a:ext>
                </a:extLst>
              </p:cNvPr>
              <p:cNvSpPr txBox="1"/>
              <p:nvPr/>
            </p:nvSpPr>
            <p:spPr>
              <a:xfrm>
                <a:off x="584200" y="640520"/>
                <a:ext cx="11023600" cy="7163692"/>
              </a:xfrm>
              <a:prstGeom prst="rect">
                <a:avLst/>
              </a:prstGeom>
              <a:noFill/>
            </p:spPr>
            <p:txBody>
              <a:bodyPr wrap="square" rtlCol="0">
                <a:spAutoFit/>
              </a:bodyPr>
              <a:lstStyle/>
              <a:p>
                <a:pPr lvl="1" algn="just"/>
                <a:endParaRPr lang="en-US" sz="2400" b="1" i="1" dirty="0">
                  <a:latin typeface="Cambria Math" panose="02040503050406030204" pitchFamily="18" charset="0"/>
                </a:endParaRPr>
              </a:p>
              <a:p>
                <a:pPr lvl="1" algn="just"/>
                <a:r>
                  <a:rPr lang="en-US" sz="2400" b="1" i="1" dirty="0">
                    <a:latin typeface="Cambria Math" panose="02040503050406030204" pitchFamily="18" charset="0"/>
                  </a:rPr>
                  <a:t>				</a:t>
                </a:r>
                <a14:m>
                  <m:oMath xmlns:m="http://schemas.openxmlformats.org/officeDocument/2006/math">
                    <m:r>
                      <a:rPr lang="en-US" sz="2400" b="1" i="1" smtClean="0">
                        <a:latin typeface="Cambria Math" panose="02040503050406030204" pitchFamily="18" charset="0"/>
                      </a:rPr>
                      <m:t>𝑯</m:t>
                    </m:r>
                    <m:d>
                      <m:dPr>
                        <m:ctrlPr>
                          <a:rPr lang="en-US" sz="2400" b="1" i="1">
                            <a:latin typeface="Cambria Math" panose="02040503050406030204" pitchFamily="18" charset="0"/>
                          </a:rPr>
                        </m:ctrlPr>
                      </m:dPr>
                      <m:e>
                        <m:r>
                          <a:rPr lang="en-US" sz="2400" b="1" i="1">
                            <a:latin typeface="Cambria Math" panose="02040503050406030204" pitchFamily="18" charset="0"/>
                          </a:rPr>
                          <m:t>𝒛</m:t>
                        </m:r>
                      </m:e>
                    </m:d>
                  </m:oMath>
                </a14:m>
                <a:endParaRPr lang="en-US" sz="2400" b="1" i="1" dirty="0">
                  <a:latin typeface="Cambria Math" panose="02040503050406030204" pitchFamily="18" charset="0"/>
                </a:endParaRPr>
              </a:p>
              <a:p>
                <a:pPr lvl="1" algn="just"/>
                <a:endParaRPr lang="en-US" sz="2400" b="1" dirty="0"/>
              </a:p>
              <a:p>
                <a:pPr lvl="1" algn="just"/>
                <a:endParaRPr lang="en-US" sz="2400" b="1" dirty="0"/>
              </a:p>
              <a:p>
                <a:pPr lvl="1" algn="just"/>
                <a:endParaRPr lang="en-US" sz="2400" b="1" dirty="0"/>
              </a:p>
              <a:p>
                <a:pPr lvl="1" algn="just"/>
                <a:endParaRPr lang="en-US" sz="2400" b="1" dirty="0"/>
              </a:p>
              <a:p>
                <a:pPr lvl="1" algn="just"/>
                <a:endParaRPr lang="en-US" sz="2400" b="1" dirty="0"/>
              </a:p>
              <a:p>
                <a:pPr lvl="1" algn="just"/>
                <a:r>
                  <a:rPr lang="en-US" sz="2400" b="1" dirty="0"/>
                  <a:t>											</a:t>
                </a:r>
                <a:r>
                  <a:rPr lang="en-US" sz="2400" dirty="0"/>
                  <a:t>…..4</a:t>
                </a:r>
              </a:p>
              <a:p>
                <a:pPr lvl="1" algn="just"/>
                <a:endParaRPr lang="en-US" sz="2400" dirty="0"/>
              </a:p>
              <a:p>
                <a:pPr lvl="1" algn="just"/>
                <a:r>
                  <a:rPr lang="en-US" sz="2400" dirty="0"/>
                  <a:t>Which has the poles at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𝑻</m:t>
                        </m:r>
                      </m:sup>
                    </m:sSup>
                    <m:r>
                      <a:rPr lang="en-US" sz="2400" b="1" i="0" smtClean="0">
                        <a:latin typeface="Cambria Math" panose="02040503050406030204" pitchFamily="18" charset="0"/>
                      </a:rPr>
                      <m:t> , </m:t>
                    </m:r>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m:t>
                    </m:r>
                    <m:r>
                      <a:rPr lang="en-US" sz="2400" b="1" i="1" dirty="0" smtClean="0">
                        <a:latin typeface="Cambria Math" panose="02040503050406030204" pitchFamily="18" charset="0"/>
                      </a:rPr>
                      <m:t>𝑵</m:t>
                    </m:r>
                  </m:oMath>
                </a14:m>
                <a:endParaRPr lang="en-US" sz="2400" b="1" dirty="0"/>
              </a:p>
              <a:p>
                <a:pPr lvl="1" algn="just"/>
                <a:endParaRPr lang="en-US" sz="2400" b="1" dirty="0"/>
              </a:p>
              <a:p>
                <a:pPr marL="342900" indent="-342900" algn="just">
                  <a:buFont typeface="Wingdings" panose="05000000000000000000" pitchFamily="2" charset="2"/>
                  <a:buChar char="Ø"/>
                </a:pPr>
                <a:r>
                  <a:rPr lang="en-US" sz="2400" dirty="0"/>
                  <a:t>From equation (4), we observe that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rPr>
                                  <m:t>𝒌</m:t>
                                </m:r>
                              </m:sub>
                            </m:sSub>
                            <m:r>
                              <a:rPr lang="en-US" sz="2400" b="1" i="1">
                                <a:latin typeface="Cambria Math" panose="02040503050406030204" pitchFamily="18" charset="0"/>
                              </a:rPr>
                              <m:t>𝑻</m:t>
                            </m:r>
                          </m:sup>
                        </m:sSup>
                      </m:e>
                    </m:d>
                    <m:r>
                      <a:rPr lang="en-US" sz="2400" b="1" i="1" smtClean="0">
                        <a:latin typeface="Cambria Math" panose="02040503050406030204" pitchFamily="18" charset="0"/>
                      </a:rPr>
                      <m:t>&lt;</m:t>
                    </m:r>
                    <m:r>
                      <a:rPr lang="en-US" sz="2400" b="1" i="1" smtClean="0">
                        <a:latin typeface="Cambria Math" panose="02040503050406030204" pitchFamily="18" charset="0"/>
                      </a:rPr>
                      <m:t>𝟏</m:t>
                    </m:r>
                  </m:oMath>
                </a14:m>
                <a:r>
                  <a:rPr lang="en-US" sz="2400" dirty="0"/>
                  <a:t>, which always satisfied if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rPr>
                          <m:t>𝒌</m:t>
                        </m:r>
                      </m:sub>
                    </m:sSub>
                    <m:r>
                      <a:rPr lang="en-US" sz="2400" b="1" i="1" smtClean="0">
                        <a:latin typeface="Cambria Math" panose="02040503050406030204" pitchFamily="18" charset="0"/>
                      </a:rPr>
                      <m:t>&lt;</m:t>
                    </m:r>
                    <m:r>
                      <a:rPr lang="en-US" sz="2400" b="1" i="1" smtClean="0">
                        <a:latin typeface="Cambria Math" panose="02040503050406030204" pitchFamily="18" charset="0"/>
                      </a:rPr>
                      <m:t>𝟎</m:t>
                    </m:r>
                  </m:oMath>
                </a14:m>
                <a:r>
                  <a:rPr lang="en-US" sz="2400" dirty="0"/>
                  <a:t> indicating that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d>
                      <m:dPr>
                        <m:ctrlPr>
                          <a:rPr lang="en-US" sz="2400" b="1" i="1">
                            <a:latin typeface="Cambria Math" panose="02040503050406030204" pitchFamily="18" charset="0"/>
                          </a:rPr>
                        </m:ctrlPr>
                      </m:dPr>
                      <m:e>
                        <m:r>
                          <a:rPr lang="en-US" sz="2400" b="1" i="1">
                            <a:latin typeface="Cambria Math" panose="02040503050406030204" pitchFamily="18" charset="0"/>
                          </a:rPr>
                          <m:t>𝒔</m:t>
                        </m:r>
                      </m:e>
                    </m:d>
                  </m:oMath>
                </a14:m>
                <a:r>
                  <a:rPr lang="en-US" sz="2400" b="1" dirty="0"/>
                  <a:t> </a:t>
                </a:r>
                <a:r>
                  <a:rPr lang="en-US" sz="2400" dirty="0"/>
                  <a:t>is stable transfer function.</a:t>
                </a:r>
              </a:p>
              <a:p>
                <a:pPr marL="342900" indent="-342900" algn="just">
                  <a:buFont typeface="Wingdings" panose="05000000000000000000" pitchFamily="2" charset="2"/>
                  <a:buChar char="Ø"/>
                </a:pPr>
                <a:endParaRPr lang="en-US" sz="2400" b="1" dirty="0"/>
              </a:p>
              <a:p>
                <a:pPr marL="342900" indent="-342900" algn="just">
                  <a:buFont typeface="Wingdings" panose="05000000000000000000" pitchFamily="2" charset="2"/>
                  <a:buChar char="Ø"/>
                </a:pPr>
                <a14:m>
                  <m:oMath xmlns:m="http://schemas.openxmlformats.org/officeDocument/2006/math">
                    <m:r>
                      <a:rPr lang="en-US" sz="2400" b="1" i="1" smtClean="0">
                        <a:latin typeface="Cambria Math" panose="02040503050406030204" pitchFamily="18" charset="0"/>
                      </a:rPr>
                      <m:t>𝑯</m:t>
                    </m:r>
                    <m:d>
                      <m:dPr>
                        <m:ctrlPr>
                          <a:rPr lang="en-US" sz="2400" b="1" i="1">
                            <a:latin typeface="Cambria Math" panose="02040503050406030204" pitchFamily="18" charset="0"/>
                          </a:rPr>
                        </m:ctrlPr>
                      </m:dPr>
                      <m:e>
                        <m:r>
                          <a:rPr lang="en-US" sz="2400" b="1" i="1">
                            <a:latin typeface="Cambria Math" panose="02040503050406030204" pitchFamily="18" charset="0"/>
                          </a:rPr>
                          <m:t>𝒛</m:t>
                        </m:r>
                      </m:e>
                    </m:d>
                  </m:oMath>
                </a14:m>
                <a:r>
                  <a:rPr lang="en-US" sz="2400" b="1" dirty="0"/>
                  <a:t> </a:t>
                </a:r>
                <a:r>
                  <a:rPr lang="en-US" sz="2400" dirty="0"/>
                  <a:t>is required system function of digital filter.</a:t>
                </a:r>
                <a:endParaRPr lang="en-US" sz="2400" b="1" dirty="0"/>
              </a:p>
              <a:p>
                <a:pPr algn="just"/>
                <a:endParaRPr lang="en-US" sz="2400" b="1" dirty="0"/>
              </a:p>
              <a:p>
                <a:pPr algn="just"/>
                <a:endParaRPr lang="en-US" sz="2400" b="1" dirty="0"/>
              </a:p>
              <a:p>
                <a:pPr algn="just"/>
                <a:endParaRPr lang="en-US" sz="2400" b="1" dirty="0"/>
              </a:p>
              <a:p>
                <a:pPr algn="just"/>
                <a:r>
                  <a:rPr lang="en-US" sz="2400" b="1" dirty="0"/>
                  <a:t>				</a:t>
                </a:r>
              </a:p>
            </p:txBody>
          </p:sp>
        </mc:Choice>
        <mc:Fallback xmlns="">
          <p:sp>
            <p:nvSpPr>
              <p:cNvPr id="4" name="TextBox 3">
                <a:extLst>
                  <a:ext uri="{FF2B5EF4-FFF2-40B4-BE49-F238E27FC236}">
                    <a16:creationId xmlns:a16="http://schemas.microsoft.com/office/drawing/2014/main" id="{3F226E83-B17F-8070-9A82-D2D4871B5743}"/>
                  </a:ext>
                </a:extLst>
              </p:cNvPr>
              <p:cNvSpPr txBox="1">
                <a:spLocks noRot="1" noChangeAspect="1" noMove="1" noResize="1" noEditPoints="1" noAdjustHandles="1" noChangeArrowheads="1" noChangeShapeType="1" noTextEdit="1"/>
              </p:cNvSpPr>
              <p:nvPr/>
            </p:nvSpPr>
            <p:spPr>
              <a:xfrm>
                <a:off x="584200" y="640520"/>
                <a:ext cx="11023600" cy="7163692"/>
              </a:xfrm>
              <a:prstGeom prst="rect">
                <a:avLst/>
              </a:prstGeom>
              <a:blipFill>
                <a:blip r:embed="rId3"/>
                <a:stretch>
                  <a:fillRect l="-7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D806A19-0DB6-EF33-698E-24DC5C15541F}"/>
              </a:ext>
            </a:extLst>
          </p:cNvPr>
          <p:cNvPicPr>
            <a:picLocks noChangeAspect="1"/>
          </p:cNvPicPr>
          <p:nvPr/>
        </p:nvPicPr>
        <p:blipFill>
          <a:blip r:embed="rId4"/>
          <a:stretch>
            <a:fillRect/>
          </a:stretch>
        </p:blipFill>
        <p:spPr>
          <a:xfrm>
            <a:off x="4389120" y="2961950"/>
            <a:ext cx="2710231" cy="934100"/>
          </a:xfrm>
          <a:prstGeom prst="rect">
            <a:avLst/>
          </a:prstGeom>
        </p:spPr>
      </p:pic>
    </p:spTree>
    <p:extLst>
      <p:ext uri="{BB962C8B-B14F-4D97-AF65-F5344CB8AC3E}">
        <p14:creationId xmlns:p14="http://schemas.microsoft.com/office/powerpoint/2010/main" val="345708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1183FC-AE1B-A361-018D-4F63E9090901}"/>
                  </a:ext>
                </a:extLst>
              </p:cNvPr>
              <p:cNvSpPr txBox="1"/>
              <p:nvPr/>
            </p:nvSpPr>
            <p:spPr>
              <a:xfrm>
                <a:off x="579120" y="538480"/>
                <a:ext cx="11013440" cy="6415218"/>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1"/>
                    </a:solidFill>
                  </a:rPr>
                  <a:t>Mapping of the Poles in the z-plane:</a:t>
                </a:r>
              </a:p>
              <a:p>
                <a:pPr marL="342900" indent="-342900" algn="just">
                  <a:buFont typeface="Wingdings" panose="05000000000000000000" pitchFamily="2" charset="2"/>
                  <a:buChar char="Ø"/>
                </a:pPr>
                <a:r>
                  <a:rPr lang="en-US" sz="2400" dirty="0"/>
                  <a:t>Comparing equations (1) and  (4), the transfer function of digital filter is obtained from the transfer function of analog filter by doing the following transformation:</a:t>
                </a:r>
              </a:p>
              <a:p>
                <a:pPr algn="just"/>
                <a:endParaRPr lang="en-US" sz="2400" dirty="0"/>
              </a:p>
              <a:p>
                <a:pPr algn="just"/>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den>
                    </m:f>
                  </m:oMath>
                </a14:m>
                <a:r>
                  <a:rPr lang="en-US" sz="2400" dirty="0"/>
                  <a:t>				…..5</a:t>
                </a:r>
              </a:p>
              <a:p>
                <a:pPr algn="just"/>
                <a:endParaRPr lang="en-US" sz="2400" dirty="0"/>
              </a:p>
              <a:p>
                <a:pPr algn="just"/>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den>
                    </m:f>
                  </m:oMath>
                </a14:m>
                <a:r>
                  <a:rPr lang="en-US" sz="2400" dirty="0"/>
                  <a:t>				…..6</a:t>
                </a:r>
              </a:p>
              <a:p>
                <a:pPr marL="342900" indent="-342900" algn="just">
                  <a:buFont typeface="Arial" panose="020B0604020202020204" pitchFamily="34" charset="0"/>
                  <a:buChar char="•"/>
                </a:pPr>
                <a:r>
                  <a:rPr lang="en-US" sz="2400" b="1" dirty="0">
                    <a:solidFill>
                      <a:schemeClr val="accent1"/>
                    </a:solidFill>
                  </a:rPr>
                  <a:t>Relationship between </a:t>
                </a:r>
                <a14:m>
                  <m:oMath xmlns:m="http://schemas.openxmlformats.org/officeDocument/2006/math">
                    <m:r>
                      <a:rPr lang="en-US" sz="2400" b="1" i="1" dirty="0" smtClean="0">
                        <a:solidFill>
                          <a:schemeClr val="accent1"/>
                        </a:solidFill>
                        <a:latin typeface="Cambria Math" panose="02040503050406030204" pitchFamily="18" charset="0"/>
                      </a:rPr>
                      <m:t>𝒔</m:t>
                    </m:r>
                  </m:oMath>
                </a14:m>
                <a:r>
                  <a:rPr lang="en-US" sz="2400" b="1" dirty="0">
                    <a:solidFill>
                      <a:schemeClr val="accent1"/>
                    </a:solidFill>
                  </a:rPr>
                  <a:t>-plane and </a:t>
                </a:r>
                <a14:m>
                  <m:oMath xmlns:m="http://schemas.openxmlformats.org/officeDocument/2006/math">
                    <m:r>
                      <a:rPr lang="en-US" sz="2400" b="1" i="1" smtClean="0">
                        <a:solidFill>
                          <a:schemeClr val="accent1"/>
                        </a:solidFill>
                        <a:latin typeface="Cambria Math" panose="02040503050406030204" pitchFamily="18" charset="0"/>
                      </a:rPr>
                      <m:t>𝒛</m:t>
                    </m:r>
                    <m:r>
                      <a:rPr lang="en-US" sz="2400" b="1" i="1" smtClean="0">
                        <a:solidFill>
                          <a:schemeClr val="accent1"/>
                        </a:solidFill>
                        <a:latin typeface="Cambria Math" panose="02040503050406030204" pitchFamily="18" charset="0"/>
                      </a:rPr>
                      <m:t>−</m:t>
                    </m:r>
                  </m:oMath>
                </a14:m>
                <a:r>
                  <a:rPr lang="en-US" sz="2400" b="1" dirty="0">
                    <a:solidFill>
                      <a:schemeClr val="accent1"/>
                    </a:solidFill>
                  </a:rPr>
                  <a:t>plane:</a:t>
                </a:r>
              </a:p>
              <a:p>
                <a:pPr marL="342900" indent="-342900" algn="just">
                  <a:buFont typeface="Wingdings" panose="05000000000000000000" pitchFamily="2" charset="2"/>
                  <a:buChar char="Ø"/>
                </a:pPr>
                <a:r>
                  <a:rPr lang="en-US" sz="2400" dirty="0"/>
                  <a:t>From equation (5), we have</a:t>
                </a:r>
              </a:p>
              <a:p>
                <a:pPr marL="457200" indent="-457200" algn="just">
                  <a:buFont typeface="+mj-lt"/>
                  <a:buAutoNum type="alphaLcPeriod"/>
                </a:pPr>
                <a:r>
                  <a:rPr lang="en-US" sz="2400" dirty="0"/>
                  <a:t>Poles of analog filters are located at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𝑘</m:t>
                        </m:r>
                      </m:sub>
                    </m:sSub>
                  </m:oMath>
                </a14:m>
                <a:r>
                  <a:rPr lang="en-US" sz="2400" dirty="0"/>
                  <a:t> , and</a:t>
                </a:r>
              </a:p>
              <a:p>
                <a:pPr marL="457200" indent="-457200" algn="just">
                  <a:buFont typeface="+mj-lt"/>
                  <a:buAutoNum type="alphaLcPeriod"/>
                </a:pPr>
                <a:r>
                  <a:rPr lang="en-US" sz="2400" dirty="0"/>
                  <a:t>Poles of digital filters are located at    </a:t>
                </a:r>
                <a14:m>
                  <m:oMath xmlns:m="http://schemas.openxmlformats.org/officeDocument/2006/math">
                    <m:r>
                      <a:rPr lang="en-US" sz="2400" i="1">
                        <a:latin typeface="Cambria Math" panose="02040503050406030204" pitchFamily="18" charset="0"/>
                      </a:rPr>
                      <m:t>𝑧</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𝑘</m:t>
                            </m:r>
                          </m:sub>
                        </m:sSub>
                        <m:r>
                          <a:rPr lang="en-US" sz="2400" i="1">
                            <a:latin typeface="Cambria Math" panose="02040503050406030204" pitchFamily="18" charset="0"/>
                          </a:rPr>
                          <m:t>𝑇</m:t>
                        </m:r>
                      </m:sup>
                    </m:sSup>
                  </m:oMath>
                </a14:m>
                <a:endParaRPr lang="en-US" sz="2400" dirty="0"/>
              </a:p>
              <a:p>
                <a:pPr algn="just"/>
                <a:endParaRPr lang="en-US" sz="2400" dirty="0"/>
              </a:p>
              <a:p>
                <a:pPr algn="just"/>
                <a:r>
                  <a:rPr lang="en-US" sz="2400" dirty="0"/>
                  <a:t>     Therefore,	</a:t>
                </a:r>
                <a14:m>
                  <m:oMath xmlns:m="http://schemas.openxmlformats.org/officeDocument/2006/math">
                    <m:r>
                      <a:rPr lang="en-US" sz="2400" i="1" smtClean="0">
                        <a:latin typeface="Cambria Math" panose="02040503050406030204" pitchFamily="18" charset="0"/>
                      </a:rPr>
                      <m:t>𝑧</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𝑠</m:t>
                        </m:r>
                        <m:r>
                          <a:rPr lang="en-US" sz="2400" i="1">
                            <a:latin typeface="Cambria Math" panose="02040503050406030204" pitchFamily="18" charset="0"/>
                          </a:rPr>
                          <m:t>𝑇</m:t>
                        </m:r>
                      </m:sup>
                    </m:sSup>
                  </m:oMath>
                </a14:m>
                <a:endParaRPr lang="en-US" sz="2400" dirty="0"/>
              </a:p>
              <a:p>
                <a:pPr algn="just"/>
                <a:endParaRPr lang="en-US" sz="2400" dirty="0"/>
              </a:p>
              <a:p>
                <a:pPr marL="342900" indent="-342900" algn="just">
                  <a:buFont typeface="Wingdings" panose="05000000000000000000" pitchFamily="2" charset="2"/>
                  <a:buChar char="Ø"/>
                </a:pPr>
                <a:r>
                  <a:rPr lang="en-US" sz="2400" dirty="0"/>
                  <a:t>Also, we know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m:rPr>
                        <m:sty m:val="p"/>
                      </m:rPr>
                      <a:rPr lang="el-GR" sz="2400" b="0" i="1" smtClean="0">
                        <a:latin typeface="Cambria Math" panose="02040503050406030204" pitchFamily="18" charset="0"/>
                        <a:ea typeface="Cambria Math" panose="02040503050406030204" pitchFamily="18" charset="0"/>
                      </a:rPr>
                      <m:t>Ω</m:t>
                    </m:r>
                  </m:oMath>
                </a14:m>
                <a:r>
                  <a:rPr lang="en-US" sz="2400" dirty="0"/>
                  <a:t>	and	 </a:t>
                </a:r>
                <a14:m>
                  <m:oMath xmlns:m="http://schemas.openxmlformats.org/officeDocument/2006/math">
                    <m:r>
                      <a:rPr lang="en-US" sz="2400" i="1">
                        <a:latin typeface="Cambria Math" panose="02040503050406030204" pitchFamily="18" charset="0"/>
                      </a:rPr>
                      <m:t>𝑧</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𝑟</m:t>
                        </m:r>
                        <m:r>
                          <a:rPr lang="en-US" sz="2400" i="1">
                            <a:latin typeface="Cambria Math" panose="02040503050406030204" pitchFamily="18" charset="0"/>
                          </a:rPr>
                          <m:t>𝑒</m:t>
                        </m:r>
                      </m:e>
                      <m:sup>
                        <m:r>
                          <a:rPr lang="en-US" sz="2400" b="0" i="1" smtClean="0">
                            <a:latin typeface="Cambria Math" panose="02040503050406030204" pitchFamily="18" charset="0"/>
                          </a:rPr>
                          <m:t>𝑗</m:t>
                        </m:r>
                        <m:r>
                          <a:rPr lang="en-US" sz="2400" i="1">
                            <a:latin typeface="Cambria Math" panose="02040503050406030204" pitchFamily="18" charset="0"/>
                            <a:ea typeface="Cambria Math" panose="02040503050406030204" pitchFamily="18" charset="0"/>
                          </a:rPr>
                          <m:t>𝜔</m:t>
                        </m:r>
                      </m:sup>
                    </m:sSup>
                  </m:oMath>
                </a14:m>
                <a:endParaRPr lang="en-US" sz="2400" dirty="0"/>
              </a:p>
              <a:p>
                <a:pPr algn="just"/>
                <a:endParaRPr lang="en-US" sz="2400" dirty="0"/>
              </a:p>
            </p:txBody>
          </p:sp>
        </mc:Choice>
        <mc:Fallback xmlns="">
          <p:sp>
            <p:nvSpPr>
              <p:cNvPr id="2" name="TextBox 1">
                <a:extLst>
                  <a:ext uri="{FF2B5EF4-FFF2-40B4-BE49-F238E27FC236}">
                    <a16:creationId xmlns:a16="http://schemas.microsoft.com/office/drawing/2014/main" id="{CA1183FC-AE1B-A361-018D-4F63E9090901}"/>
                  </a:ext>
                </a:extLst>
              </p:cNvPr>
              <p:cNvSpPr txBox="1">
                <a:spLocks noRot="1" noChangeAspect="1" noMove="1" noResize="1" noEditPoints="1" noAdjustHandles="1" noChangeArrowheads="1" noChangeShapeType="1" noTextEdit="1"/>
              </p:cNvSpPr>
              <p:nvPr/>
            </p:nvSpPr>
            <p:spPr>
              <a:xfrm>
                <a:off x="579120" y="538480"/>
                <a:ext cx="11013440" cy="6415218"/>
              </a:xfrm>
              <a:prstGeom prst="rect">
                <a:avLst/>
              </a:prstGeom>
              <a:blipFill>
                <a:blip r:embed="rId2"/>
                <a:stretch>
                  <a:fillRect l="-885" t="-760" r="-83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4C7E0B03-60CA-DA60-5B28-65281FE707A6}"/>
              </a:ext>
            </a:extLst>
          </p:cNvPr>
          <p:cNvCxnSpPr/>
          <p:nvPr/>
        </p:nvCxnSpPr>
        <p:spPr>
          <a:xfrm>
            <a:off x="5140960" y="229616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4CAE0DB8-13CC-C1B7-39AE-F04F2926E571}"/>
              </a:ext>
            </a:extLst>
          </p:cNvPr>
          <p:cNvCxnSpPr/>
          <p:nvPr/>
        </p:nvCxnSpPr>
        <p:spPr>
          <a:xfrm>
            <a:off x="5140960" y="326136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8459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B32806-70E9-D4E0-018E-7C5B1FCC520A}"/>
                  </a:ext>
                </a:extLst>
              </p:cNvPr>
              <p:cNvSpPr txBox="1"/>
              <p:nvPr/>
            </p:nvSpPr>
            <p:spPr>
              <a:xfrm>
                <a:off x="579120" y="538480"/>
                <a:ext cx="11013440" cy="6404767"/>
              </a:xfrm>
              <a:prstGeom prst="rect">
                <a:avLst/>
              </a:prstGeom>
              <a:noFill/>
            </p:spPr>
            <p:txBody>
              <a:bodyPr wrap="square" rtlCol="0">
                <a:spAutoFit/>
              </a:bodyPr>
              <a:lstStyle/>
              <a:p>
                <a:pPr algn="just"/>
                <a:r>
                  <a:rPr lang="en-US" sz="2400" dirty="0"/>
                  <a:t>     Or,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𝑟</m:t>
                        </m:r>
                        <m:r>
                          <a:rPr lang="en-US" sz="2400" i="1">
                            <a:latin typeface="Cambria Math" panose="02040503050406030204" pitchFamily="18" charset="0"/>
                          </a:rPr>
                          <m:t>𝑒</m:t>
                        </m:r>
                      </m:e>
                      <m:sup>
                        <m:r>
                          <a:rPr lang="en-US" sz="2400" b="0" i="1" smtClean="0">
                            <a:latin typeface="Cambria Math" panose="02040503050406030204" pitchFamily="18" charset="0"/>
                          </a:rPr>
                          <m:t>𝑗</m:t>
                        </m:r>
                        <m:r>
                          <a:rPr lang="en-US" sz="2400" i="1">
                            <a:latin typeface="Cambria Math" panose="02040503050406030204" pitchFamily="18" charset="0"/>
                            <a:ea typeface="Cambria Math" panose="02040503050406030204" pitchFamily="18" charset="0"/>
                          </a:rPr>
                          <m:t>𝜔</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m:rPr>
                            <m:sty m:val="p"/>
                          </m:rPr>
                          <a:rPr lang="el-GR" sz="2400" i="1">
                            <a:latin typeface="Cambria Math" panose="02040503050406030204" pitchFamily="18" charset="0"/>
                            <a:ea typeface="Cambria Math" panose="02040503050406030204" pitchFamily="18" charset="0"/>
                          </a:rPr>
                          <m:t>Ω</m:t>
                        </m:r>
                        <m:r>
                          <a:rPr lang="en-US" sz="2400" b="0" i="1" smtClean="0">
                            <a:latin typeface="Cambria Math" panose="02040503050406030204" pitchFamily="18" charset="0"/>
                          </a:rPr>
                          <m:t>)</m:t>
                        </m:r>
                        <m:r>
                          <a:rPr lang="en-US" sz="2400" i="1">
                            <a:latin typeface="Cambria Math" panose="02040503050406030204" pitchFamily="18" charset="0"/>
                          </a:rPr>
                          <m:t>𝑇</m:t>
                        </m:r>
                      </m:sup>
                    </m:sSup>
                  </m:oMath>
                </a14:m>
                <a:endParaRPr lang="en-US" sz="2400" dirty="0"/>
              </a:p>
              <a:p>
                <a:pPr algn="just"/>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𝑟</m:t>
                        </m:r>
                        <m:r>
                          <a:rPr lang="en-US" sz="2400" i="1">
                            <a:latin typeface="Cambria Math" panose="02040503050406030204" pitchFamily="18" charset="0"/>
                          </a:rPr>
                          <m:t>𝑒</m:t>
                        </m:r>
                      </m:e>
                      <m:sup>
                        <m:r>
                          <a:rPr lang="en-US" sz="2400" b="0" i="1" smtClean="0">
                            <a:latin typeface="Cambria Math" panose="02040503050406030204" pitchFamily="18" charset="0"/>
                          </a:rPr>
                          <m:t>𝑗</m:t>
                        </m:r>
                        <m:r>
                          <a:rPr lang="en-US" sz="2400" i="1">
                            <a:latin typeface="Cambria Math" panose="02040503050406030204" pitchFamily="18" charset="0"/>
                            <a:ea typeface="Cambria Math" panose="02040503050406030204" pitchFamily="18" charset="0"/>
                          </a:rPr>
                          <m:t>𝜔</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rPr>
                          <m:t>𝑇</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𝑗</m:t>
                        </m:r>
                        <m:r>
                          <m:rPr>
                            <m:sty m:val="p"/>
                          </m:rPr>
                          <a:rPr lang="el-GR" sz="2400" i="1">
                            <a:latin typeface="Cambria Math" panose="02040503050406030204" pitchFamily="18" charset="0"/>
                            <a:ea typeface="Cambria Math" panose="02040503050406030204" pitchFamily="18" charset="0"/>
                          </a:rPr>
                          <m:t>Ω</m:t>
                        </m:r>
                        <m:r>
                          <a:rPr lang="en-US" sz="2400" i="1">
                            <a:latin typeface="Cambria Math" panose="02040503050406030204" pitchFamily="18" charset="0"/>
                          </a:rPr>
                          <m:t>𝑇</m:t>
                        </m:r>
                      </m:sup>
                    </m:sSup>
                  </m:oMath>
                </a14:m>
                <a:endParaRPr lang="en-US" sz="2400" dirty="0"/>
              </a:p>
              <a:p>
                <a:pPr algn="just"/>
                <a:endParaRPr lang="en-US" sz="2400" dirty="0"/>
              </a:p>
              <a:p>
                <a:pPr marL="342900" indent="-342900" algn="just">
                  <a:buFont typeface="Wingdings" panose="05000000000000000000" pitchFamily="2" charset="2"/>
                  <a:buChar char="Ø"/>
                </a:pPr>
                <a:r>
                  <a:rPr lang="en-US" sz="2400" dirty="0"/>
                  <a:t>Therefore,		</a:t>
                </a:r>
                <a:r>
                  <a:rPr lang="en-US" sz="2400" b="1" i="1" dirty="0"/>
                  <a:t> </a:t>
                </a:r>
                <a14:m>
                  <m:oMath xmlns:m="http://schemas.openxmlformats.org/officeDocument/2006/math">
                    <m:r>
                      <a:rPr lang="en-US" sz="2400" b="1" i="1" smtClean="0">
                        <a:latin typeface="Cambria Math" panose="02040503050406030204" pitchFamily="18" charset="0"/>
                      </a:rPr>
                      <m:t>𝒓</m:t>
                    </m:r>
                    <m:r>
                      <a:rPr lang="en-US" sz="2400" b="1" i="1" smtClean="0">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ea typeface="Cambria Math" panose="02040503050406030204" pitchFamily="18" charset="0"/>
                          </a:rPr>
                          <m:t>𝝈</m:t>
                        </m:r>
                        <m:r>
                          <a:rPr lang="en-US" sz="2400" b="1" i="1">
                            <a:latin typeface="Cambria Math" panose="02040503050406030204" pitchFamily="18" charset="0"/>
                          </a:rPr>
                          <m:t>𝑻</m:t>
                        </m:r>
                      </m:sup>
                    </m:sSup>
                  </m:oMath>
                </a14:m>
                <a:r>
                  <a:rPr lang="en-US" sz="2400" b="1" i="1" dirty="0"/>
                  <a:t> 	</a:t>
                </a:r>
                <a:r>
                  <a:rPr lang="en-US" sz="2400" dirty="0"/>
                  <a:t>and</a:t>
                </a:r>
                <a:r>
                  <a:rPr lang="en-US" sz="2400" b="1" i="1" dirty="0"/>
                  <a:t>	</a:t>
                </a:r>
                <a14:m>
                  <m:oMath xmlns:m="http://schemas.openxmlformats.org/officeDocument/2006/math">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ea typeface="Cambria Math" panose="02040503050406030204" pitchFamily="18" charset="0"/>
                      </a:rPr>
                      <m:t>=</m:t>
                    </m:r>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rPr>
                      <m:t>𝑻</m:t>
                    </m:r>
                  </m:oMath>
                </a14:m>
                <a:r>
                  <a:rPr lang="en-US" sz="2400" dirty="0"/>
                  <a:t>				…..7</a:t>
                </a:r>
              </a:p>
              <a:p>
                <a:pPr algn="just"/>
                <a:endParaRPr lang="en-US" sz="2400" dirty="0"/>
              </a:p>
              <a:p>
                <a:pPr algn="just"/>
                <a:r>
                  <a:rPr lang="en-US" sz="2400" dirty="0"/>
                  <a:t>     where,		</a:t>
                </a:r>
                <a:r>
                  <a:rPr lang="el-GR" sz="2400" b="1" dirty="0">
                    <a:ea typeface="Cambria Math" panose="02040503050406030204" pitchFamily="18" charset="0"/>
                  </a:rPr>
                  <a: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oMath>
                </a14:m>
                <a:r>
                  <a:rPr lang="en-US" sz="2400" dirty="0"/>
                  <a:t> analog frequency</a:t>
                </a:r>
              </a:p>
              <a:p>
                <a:pPr algn="just"/>
                <a:r>
                  <a:rPr lang="en-US" sz="2400" dirty="0"/>
                  <a:t>			</a:t>
                </a:r>
                <a:r>
                  <a:rPr lang="en-US" sz="2400" b="1" dirty="0">
                    <a:ea typeface="Cambria Math" panose="02040503050406030204" pitchFamily="18" charset="0"/>
                  </a:rPr>
                  <a:t> </a:t>
                </a:r>
                <a14:m>
                  <m:oMath xmlns:m="http://schemas.openxmlformats.org/officeDocument/2006/math">
                    <m:r>
                      <a:rPr lang="en-US" sz="2400" b="1" i="1">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oMath>
                </a14:m>
                <a:r>
                  <a:rPr lang="en-US" sz="2400" dirty="0"/>
                  <a:t> digital frequency, and</a:t>
                </a:r>
              </a:p>
              <a:p>
                <a:pPr algn="just"/>
                <a:r>
                  <a:rPr lang="en-US" sz="2400" dirty="0"/>
                  <a:t>			</a:t>
                </a:r>
                <a:r>
                  <a:rPr lang="en-US" sz="2400" b="1" dirty="0"/>
                  <a:t> </a:t>
                </a:r>
                <a14:m>
                  <m:oMath xmlns:m="http://schemas.openxmlformats.org/officeDocument/2006/math">
                    <m:r>
                      <a:rPr lang="en-US" sz="2400" b="1" i="1" smtClean="0">
                        <a:latin typeface="Cambria Math" panose="02040503050406030204" pitchFamily="18" charset="0"/>
                      </a:rPr>
                      <m:t>𝒓</m:t>
                    </m:r>
                    <m:r>
                      <a:rPr lang="en-US" sz="2400" b="1" i="1" smtClean="0">
                        <a:latin typeface="Cambria Math" panose="02040503050406030204" pitchFamily="18" charset="0"/>
                      </a:rPr>
                      <m:t>=</m:t>
                    </m:r>
                  </m:oMath>
                </a14:m>
                <a:r>
                  <a:rPr lang="en-US" sz="2400" dirty="0"/>
                  <a:t> radius of the circle in </a:t>
                </a:r>
                <a14:m>
                  <m:oMath xmlns:m="http://schemas.openxmlformats.org/officeDocument/2006/math">
                    <m:r>
                      <a:rPr lang="en-US" sz="2400" b="0" i="1">
                        <a:latin typeface="Cambria Math" panose="02040503050406030204" pitchFamily="18" charset="0"/>
                      </a:rPr>
                      <m:t>𝑧</m:t>
                    </m:r>
                    <m:r>
                      <a:rPr lang="en-US" sz="2400" b="0" i="1">
                        <a:latin typeface="Cambria Math" panose="02040503050406030204" pitchFamily="18" charset="0"/>
                      </a:rPr>
                      <m:t>−</m:t>
                    </m:r>
                  </m:oMath>
                </a14:m>
                <a:r>
                  <a:rPr lang="en-US" sz="2400" dirty="0"/>
                  <a:t>plane</a:t>
                </a:r>
              </a:p>
              <a:p>
                <a:pPr algn="just"/>
                <a:endParaRPr lang="en-US" sz="2400" dirty="0"/>
              </a:p>
              <a:p>
                <a:pPr marL="342900" indent="-342900" algn="just">
                  <a:buFont typeface="Wingdings" panose="05000000000000000000" pitchFamily="2" charset="2"/>
                  <a:buChar char="Ø"/>
                </a:pPr>
                <a:r>
                  <a:rPr lang="en-US" sz="2400" dirty="0"/>
                  <a:t>Let us see the relationship between </a:t>
                </a:r>
                <a14:m>
                  <m:oMath xmlns:m="http://schemas.openxmlformats.org/officeDocument/2006/math">
                    <m:r>
                      <m:rPr>
                        <m:sty m:val="p"/>
                      </m:rPr>
                      <a:rPr lang="en-US" sz="2400" b="0" i="0" dirty="0" smtClean="0">
                        <a:latin typeface="Cambria Math" panose="02040503050406030204" pitchFamily="18" charset="0"/>
                      </a:rPr>
                      <m:t>s</m:t>
                    </m:r>
                  </m:oMath>
                </a14:m>
                <a:r>
                  <a:rPr lang="en-US" sz="2400" dirty="0"/>
                  <a:t>-plane and </a:t>
                </a:r>
                <a14:m>
                  <m:oMath xmlns:m="http://schemas.openxmlformats.org/officeDocument/2006/math">
                    <m:r>
                      <m:rPr>
                        <m:sty m:val="p"/>
                      </m:rPr>
                      <a:rPr lang="en-US" sz="2400" b="0" i="0" smtClean="0">
                        <a:latin typeface="Cambria Math" panose="02040503050406030204" pitchFamily="18" charset="0"/>
                      </a:rPr>
                      <m:t>z</m:t>
                    </m:r>
                    <m:r>
                      <a:rPr lang="en-US" sz="2400" b="0" i="0" smtClean="0">
                        <a:latin typeface="Cambria Math" panose="02040503050406030204" pitchFamily="18" charset="0"/>
                      </a:rPr>
                      <m:t>−</m:t>
                    </m:r>
                  </m:oMath>
                </a14:m>
                <a:r>
                  <a:rPr lang="en-US" sz="2400" dirty="0"/>
                  <a:t>plane.</a:t>
                </a:r>
              </a:p>
              <a:p>
                <a:pPr marL="342900" indent="-342900" algn="just">
                  <a:buFont typeface="Courier New" panose="02070309020205020404" pitchFamily="49" charset="0"/>
                  <a:buChar char="o"/>
                </a:pPr>
                <a:r>
                  <a:rPr lang="en-US" sz="2400" b="1" dirty="0"/>
                  <a:t>Case-1: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&lt;</m:t>
                    </m:r>
                    <m:r>
                      <a:rPr lang="en-US" sz="2400" b="1" i="1" smtClean="0">
                        <a:latin typeface="Cambria Math" panose="02040503050406030204" pitchFamily="18" charset="0"/>
                        <a:ea typeface="Cambria Math" panose="02040503050406030204" pitchFamily="18" charset="0"/>
                      </a:rPr>
                      <m:t>𝟎</m:t>
                    </m:r>
                  </m:oMath>
                </a14:m>
                <a:r>
                  <a:rPr lang="en-US" sz="2400" b="1" dirty="0"/>
                  <a:t> implies </a:t>
                </a:r>
                <a14:m>
                  <m:oMath xmlns:m="http://schemas.openxmlformats.org/officeDocument/2006/math">
                    <m:r>
                      <a:rPr lang="en-US" sz="2400" b="1" i="1">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&lt;</m:t>
                    </m:r>
                    <m:r>
                      <a:rPr lang="en-US" sz="2400" b="1" i="1" smtClean="0">
                        <a:latin typeface="Cambria Math" panose="02040503050406030204" pitchFamily="18" charset="0"/>
                        <a:ea typeface="Cambria Math" panose="02040503050406030204" pitchFamily="18" charset="0"/>
                      </a:rPr>
                      <m:t>𝒓</m:t>
                    </m:r>
                    <m:r>
                      <a:rPr lang="en-US" sz="2400" b="1" i="1" smtClean="0">
                        <a:latin typeface="Cambria Math" panose="02040503050406030204" pitchFamily="18" charset="0"/>
                        <a:ea typeface="Cambria Math" panose="02040503050406030204" pitchFamily="18" charset="0"/>
                      </a:rPr>
                      <m:t>&lt;</m:t>
                    </m:r>
                    <m:r>
                      <a:rPr lang="en-US" sz="2400" b="1" i="1" smtClean="0">
                        <a:latin typeface="Cambria Math" panose="02040503050406030204" pitchFamily="18" charset="0"/>
                        <a:ea typeface="Cambria Math" panose="02040503050406030204" pitchFamily="18" charset="0"/>
                      </a:rPr>
                      <m:t>𝟏</m:t>
                    </m:r>
                  </m:oMath>
                </a14:m>
                <a:endParaRPr lang="en-US" sz="2400" b="1" dirty="0"/>
              </a:p>
              <a:p>
                <a:pPr algn="just"/>
                <a:endParaRPr lang="en-US" sz="2400" b="1" dirty="0"/>
              </a:p>
              <a:p>
                <a:pPr marL="342900" indent="-342900" algn="just">
                  <a:buFont typeface="Wingdings" panose="05000000000000000000" pitchFamily="2" charset="2"/>
                  <a:buChar char="Ø"/>
                </a:pPr>
                <a:r>
                  <a:rPr lang="en-US" sz="2400" dirty="0"/>
                  <a:t>Here,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&lt;</m:t>
                    </m:r>
                    <m:r>
                      <a:rPr lang="en-US" sz="2400" b="1" i="1" smtClean="0">
                        <a:latin typeface="Cambria Math" panose="02040503050406030204" pitchFamily="18" charset="0"/>
                        <a:ea typeface="Cambria Math" panose="02040503050406030204" pitchFamily="18" charset="0"/>
                      </a:rPr>
                      <m:t>𝟎</m:t>
                    </m:r>
                  </m:oMath>
                </a14:m>
                <a:r>
                  <a:rPr lang="en-US" sz="2400" dirty="0"/>
                  <a:t> implies the </a:t>
                </a:r>
                <a:r>
                  <a:rPr lang="en-US" sz="2400" b="1" i="1" dirty="0"/>
                  <a:t>left-half of s-plane</a:t>
                </a:r>
                <a:r>
                  <a:rPr lang="en-US" sz="2400" dirty="0"/>
                  <a:t> which is corresponding to </a:t>
                </a:r>
                <a14:m>
                  <m:oMath xmlns:m="http://schemas.openxmlformats.org/officeDocument/2006/math">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𝒓</m:t>
                    </m:r>
                    <m:r>
                      <a:rPr lang="en-US" sz="2400" b="1" i="1">
                        <a:latin typeface="Cambria Math" panose="02040503050406030204" pitchFamily="18" charset="0"/>
                        <a:ea typeface="Cambria Math" panose="02040503050406030204" pitchFamily="18" charset="0"/>
                      </a:rPr>
                      <m:t>&lt;</m:t>
                    </m:r>
                    <m:r>
                      <a:rPr lang="en-US" sz="2400" b="1" i="1">
                        <a:latin typeface="Cambria Math" panose="02040503050406030204" pitchFamily="18" charset="0"/>
                        <a:ea typeface="Cambria Math" panose="02040503050406030204" pitchFamily="18" charset="0"/>
                      </a:rPr>
                      <m:t>𝟏</m:t>
                    </m:r>
                  </m:oMath>
                </a14:m>
                <a:r>
                  <a:rPr lang="en-US" sz="2400" dirty="0"/>
                  <a:t> indicates interior part of unit circle. Hence, </a:t>
                </a:r>
                <a:r>
                  <a:rPr lang="en-US" sz="2400" b="1" i="1" dirty="0"/>
                  <a:t>left hand side (LHS) of s-plane</a:t>
                </a:r>
                <a:r>
                  <a:rPr lang="en-US" sz="2400" dirty="0"/>
                  <a:t> is mapped inside the unit circle.</a:t>
                </a:r>
              </a:p>
              <a:p>
                <a:pPr algn="just"/>
                <a:endParaRPr lang="en-US" sz="2400" dirty="0"/>
              </a:p>
              <a:p>
                <a:pPr algn="just"/>
                <a:r>
                  <a:rPr lang="en-US" sz="2400" dirty="0"/>
                  <a:t> </a:t>
                </a:r>
              </a:p>
            </p:txBody>
          </p:sp>
        </mc:Choice>
        <mc:Fallback xmlns="">
          <p:sp>
            <p:nvSpPr>
              <p:cNvPr id="2" name="TextBox 1">
                <a:extLst>
                  <a:ext uri="{FF2B5EF4-FFF2-40B4-BE49-F238E27FC236}">
                    <a16:creationId xmlns:a16="http://schemas.microsoft.com/office/drawing/2014/main" id="{ADB32806-70E9-D4E0-018E-7C5B1FCC520A}"/>
                  </a:ext>
                </a:extLst>
              </p:cNvPr>
              <p:cNvSpPr txBox="1">
                <a:spLocks noRot="1" noChangeAspect="1" noMove="1" noResize="1" noEditPoints="1" noAdjustHandles="1" noChangeArrowheads="1" noChangeShapeType="1" noTextEdit="1"/>
              </p:cNvSpPr>
              <p:nvPr/>
            </p:nvSpPr>
            <p:spPr>
              <a:xfrm>
                <a:off x="579120" y="538480"/>
                <a:ext cx="11013440" cy="6404767"/>
              </a:xfrm>
              <a:prstGeom prst="rect">
                <a:avLst/>
              </a:prstGeom>
              <a:blipFill>
                <a:blip r:embed="rId2"/>
                <a:stretch>
                  <a:fillRect l="-775" t="-476" r="-830"/>
                </a:stretch>
              </a:blipFill>
            </p:spPr>
            <p:txBody>
              <a:bodyPr/>
              <a:lstStyle/>
              <a:p>
                <a:r>
                  <a:rPr lang="en-US">
                    <a:noFill/>
                  </a:rPr>
                  <a:t> </a:t>
                </a:r>
              </a:p>
            </p:txBody>
          </p:sp>
        </mc:Fallback>
      </mc:AlternateContent>
    </p:spTree>
    <p:extLst>
      <p:ext uri="{BB962C8B-B14F-4D97-AF65-F5344CB8AC3E}">
        <p14:creationId xmlns:p14="http://schemas.microsoft.com/office/powerpoint/2010/main" val="2619081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58FEDF-4876-65D7-6E93-4C36A9355208}"/>
                  </a:ext>
                </a:extLst>
              </p:cNvPr>
              <p:cNvSpPr txBox="1"/>
              <p:nvPr/>
            </p:nvSpPr>
            <p:spPr>
              <a:xfrm>
                <a:off x="568960" y="528320"/>
                <a:ext cx="11043920" cy="3046988"/>
              </a:xfrm>
              <a:prstGeom prst="rect">
                <a:avLst/>
              </a:prstGeom>
              <a:noFill/>
            </p:spPr>
            <p:txBody>
              <a:bodyPr wrap="square" rtlCol="0">
                <a:spAutoFit/>
              </a:bodyPr>
              <a:lstStyle/>
              <a:p>
                <a:pPr algn="just"/>
                <a:r>
                  <a:rPr lang="en-US" sz="2400" b="1" dirty="0"/>
                  <a:t>Case-2: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oMath>
                </a14:m>
                <a:r>
                  <a:rPr lang="en-US" sz="2400" b="1" dirty="0"/>
                  <a:t> implies </a:t>
                </a:r>
                <a14:m>
                  <m:oMath xmlns:m="http://schemas.openxmlformats.org/officeDocument/2006/math">
                    <m:r>
                      <a:rPr lang="en-US" sz="2400" b="1" i="1" smtClean="0">
                        <a:latin typeface="Cambria Math" panose="02040503050406030204" pitchFamily="18" charset="0"/>
                        <a:ea typeface="Cambria Math" panose="02040503050406030204" pitchFamily="18" charset="0"/>
                      </a:rPr>
                      <m:t>𝒓</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oMath>
                </a14:m>
                <a:endParaRPr lang="en-US" sz="2400" dirty="0"/>
              </a:p>
              <a:p>
                <a:pPr marL="342900" indent="-342900" algn="just">
                  <a:buFont typeface="Wingdings" panose="05000000000000000000" pitchFamily="2" charset="2"/>
                  <a:buChar char="Ø"/>
                </a:pP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oMath>
                </a14:m>
                <a:r>
                  <a:rPr lang="en-US" sz="2400" dirty="0"/>
                  <a:t> indicates </a:t>
                </a:r>
                <a14:m>
                  <m:oMath xmlns:m="http://schemas.openxmlformats.org/officeDocument/2006/math">
                    <m:r>
                      <a:rPr lang="en-US" sz="2400" i="1">
                        <a:latin typeface="Cambria Math" panose="02040503050406030204" pitchFamily="18" charset="0"/>
                        <a:ea typeface="Cambria Math" panose="02040503050406030204" pitchFamily="18" charset="0"/>
                      </a:rPr>
                      <m:t>𝑗</m:t>
                    </m:r>
                    <m:r>
                      <m:rPr>
                        <m:sty m:val="p"/>
                      </m:rPr>
                      <a:rPr lang="el-GR" sz="2400" i="1">
                        <a:latin typeface="Cambria Math" panose="02040503050406030204" pitchFamily="18" charset="0"/>
                        <a:ea typeface="Cambria Math" panose="02040503050406030204" pitchFamily="18" charset="0"/>
                      </a:rPr>
                      <m:t>Ω</m:t>
                    </m:r>
                    <m:r>
                      <a:rPr lang="en-US" sz="2400" b="0" i="1" smtClean="0">
                        <a:latin typeface="Cambria Math" panose="02040503050406030204" pitchFamily="18" charset="0"/>
                        <a:ea typeface="Cambria Math" panose="02040503050406030204" pitchFamily="18" charset="0"/>
                      </a:rPr>
                      <m:t>−</m:t>
                    </m:r>
                  </m:oMath>
                </a14:m>
                <a:r>
                  <a:rPr lang="en-US" sz="2400" dirty="0"/>
                  <a:t>axis and </a:t>
                </a:r>
                <a14:m>
                  <m:oMath xmlns:m="http://schemas.openxmlformats.org/officeDocument/2006/math">
                    <m:r>
                      <a:rPr lang="en-US" sz="2400" b="1" i="1">
                        <a:latin typeface="Cambria Math" panose="02040503050406030204" pitchFamily="18" charset="0"/>
                        <a:ea typeface="Cambria Math" panose="02040503050406030204" pitchFamily="18" charset="0"/>
                      </a:rPr>
                      <m:t>𝒓</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oMath>
                </a14:m>
                <a:r>
                  <a:rPr lang="en-US" sz="2400" dirty="0"/>
                  <a:t> indicates unit circle. Thus, </a:t>
                </a:r>
                <a14:m>
                  <m:oMath xmlns:m="http://schemas.openxmlformats.org/officeDocument/2006/math">
                    <m:r>
                      <a:rPr lang="en-US" sz="2400" i="1">
                        <a:latin typeface="Cambria Math" panose="02040503050406030204" pitchFamily="18" charset="0"/>
                        <a:ea typeface="Cambria Math" panose="02040503050406030204" pitchFamily="18" charset="0"/>
                      </a:rPr>
                      <m:t>𝑗</m:t>
                    </m:r>
                    <m:r>
                      <m:rPr>
                        <m:sty m:val="p"/>
                      </m:rPr>
                      <a:rPr lang="el-GR" sz="2400" i="1">
                        <a:latin typeface="Cambria Math" panose="02040503050406030204" pitchFamily="18" charset="0"/>
                        <a:ea typeface="Cambria Math" panose="02040503050406030204" pitchFamily="18" charset="0"/>
                      </a:rPr>
                      <m:t>Ω</m:t>
                    </m:r>
                    <m:r>
                      <a:rPr lang="en-US" sz="2400" i="1">
                        <a:latin typeface="Cambria Math" panose="02040503050406030204" pitchFamily="18" charset="0"/>
                        <a:ea typeface="Cambria Math" panose="02040503050406030204" pitchFamily="18" charset="0"/>
                      </a:rPr>
                      <m:t>−</m:t>
                    </m:r>
                  </m:oMath>
                </a14:m>
                <a:r>
                  <a:rPr lang="en-US" sz="2400" dirty="0"/>
                  <a:t>axis in the s-plane is mapped in the unit circle.</a:t>
                </a:r>
              </a:p>
              <a:p>
                <a:pPr algn="just"/>
                <a:r>
                  <a:rPr lang="en-US" sz="2400" dirty="0"/>
                  <a:t> </a:t>
                </a:r>
              </a:p>
              <a:p>
                <a:pPr algn="just"/>
                <a:r>
                  <a:rPr lang="en-US" sz="2400" b="1" dirty="0"/>
                  <a:t>Case-3: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&gt;</m:t>
                    </m:r>
                    <m:r>
                      <a:rPr lang="en-US" sz="2400" b="1" i="1" smtClean="0">
                        <a:latin typeface="Cambria Math" panose="02040503050406030204" pitchFamily="18" charset="0"/>
                        <a:ea typeface="Cambria Math" panose="02040503050406030204" pitchFamily="18" charset="0"/>
                      </a:rPr>
                      <m:t>𝟎</m:t>
                    </m:r>
                  </m:oMath>
                </a14:m>
                <a:r>
                  <a:rPr lang="en-US" sz="2400" b="1" dirty="0"/>
                  <a:t> implies </a:t>
                </a:r>
                <a14:m>
                  <m:oMath xmlns:m="http://schemas.openxmlformats.org/officeDocument/2006/math">
                    <m:r>
                      <a:rPr lang="en-US" sz="2400" b="1" i="1" smtClean="0">
                        <a:latin typeface="Cambria Math" panose="02040503050406030204" pitchFamily="18" charset="0"/>
                        <a:ea typeface="Cambria Math" panose="02040503050406030204" pitchFamily="18" charset="0"/>
                      </a:rPr>
                      <m:t>𝒓</m:t>
                    </m:r>
                    <m:r>
                      <a:rPr lang="en-US" sz="2400" b="1" i="1" smtClean="0">
                        <a:latin typeface="Cambria Math" panose="02040503050406030204" pitchFamily="18" charset="0"/>
                        <a:ea typeface="Cambria Math" panose="02040503050406030204" pitchFamily="18" charset="0"/>
                      </a:rPr>
                      <m:t>&gt;</m:t>
                    </m:r>
                    <m:r>
                      <a:rPr lang="en-US" sz="2400" b="1" i="1" smtClean="0">
                        <a:latin typeface="Cambria Math" panose="02040503050406030204" pitchFamily="18" charset="0"/>
                        <a:ea typeface="Cambria Math" panose="02040503050406030204" pitchFamily="18" charset="0"/>
                      </a:rPr>
                      <m:t>𝟏</m:t>
                    </m:r>
                  </m:oMath>
                </a14:m>
                <a:endParaRPr lang="en-US" sz="2400" dirty="0"/>
              </a:p>
              <a:p>
                <a:pPr marL="342900" indent="-342900" algn="just">
                  <a:buFont typeface="Wingdings" panose="05000000000000000000" pitchFamily="2" charset="2"/>
                  <a:buChar char="Ø"/>
                </a:pPr>
                <a:r>
                  <a:rPr lang="en-US" sz="2400" dirty="0"/>
                  <a:t>Here,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&gt;</m:t>
                    </m:r>
                    <m:r>
                      <a:rPr lang="en-US" sz="2400" b="1" i="1" smtClean="0">
                        <a:latin typeface="Cambria Math" panose="02040503050406030204" pitchFamily="18" charset="0"/>
                        <a:ea typeface="Cambria Math" panose="02040503050406030204" pitchFamily="18" charset="0"/>
                      </a:rPr>
                      <m:t>𝟎</m:t>
                    </m:r>
                  </m:oMath>
                </a14:m>
                <a:r>
                  <a:rPr lang="en-US" sz="2400" dirty="0"/>
                  <a:t> indicates RHS of s-plane and </a:t>
                </a:r>
                <a14:m>
                  <m:oMath xmlns:m="http://schemas.openxmlformats.org/officeDocument/2006/math">
                    <m:r>
                      <a:rPr lang="en-US" sz="2400" b="1" i="1">
                        <a:latin typeface="Cambria Math" panose="02040503050406030204" pitchFamily="18" charset="0"/>
                        <a:ea typeface="Cambria Math" panose="02040503050406030204" pitchFamily="18" charset="0"/>
                      </a:rPr>
                      <m:t>𝒓</m:t>
                    </m:r>
                    <m:r>
                      <a:rPr lang="en-US" sz="2400" b="1" i="1">
                        <a:latin typeface="Cambria Math" panose="02040503050406030204" pitchFamily="18" charset="0"/>
                        <a:ea typeface="Cambria Math" panose="02040503050406030204" pitchFamily="18" charset="0"/>
                      </a:rPr>
                      <m:t>&gt;</m:t>
                    </m:r>
                    <m:r>
                      <a:rPr lang="en-US" sz="2400" b="1" i="1">
                        <a:latin typeface="Cambria Math" panose="02040503050406030204" pitchFamily="18" charset="0"/>
                        <a:ea typeface="Cambria Math" panose="02040503050406030204" pitchFamily="18" charset="0"/>
                      </a:rPr>
                      <m:t>𝟏</m:t>
                    </m:r>
                  </m:oMath>
                </a14:m>
                <a:r>
                  <a:rPr lang="en-US" sz="2400" dirty="0"/>
                  <a:t> indicates exterior part of unit circle. Thus, RHS of s-plane is mapped outside the unit circle.</a:t>
                </a:r>
              </a:p>
              <a:p>
                <a:pPr algn="just"/>
                <a:endParaRPr lang="en-US" sz="2400" dirty="0"/>
              </a:p>
            </p:txBody>
          </p:sp>
        </mc:Choice>
        <mc:Fallback xmlns="">
          <p:sp>
            <p:nvSpPr>
              <p:cNvPr id="2" name="TextBox 1">
                <a:extLst>
                  <a:ext uri="{FF2B5EF4-FFF2-40B4-BE49-F238E27FC236}">
                    <a16:creationId xmlns:a16="http://schemas.microsoft.com/office/drawing/2014/main" id="{8F58FEDF-4876-65D7-6E93-4C36A9355208}"/>
                  </a:ext>
                </a:extLst>
              </p:cNvPr>
              <p:cNvSpPr txBox="1">
                <a:spLocks noRot="1" noChangeAspect="1" noMove="1" noResize="1" noEditPoints="1" noAdjustHandles="1" noChangeArrowheads="1" noChangeShapeType="1" noTextEdit="1"/>
              </p:cNvSpPr>
              <p:nvPr/>
            </p:nvSpPr>
            <p:spPr>
              <a:xfrm>
                <a:off x="568960" y="528320"/>
                <a:ext cx="11043920" cy="3046988"/>
              </a:xfrm>
              <a:prstGeom prst="rect">
                <a:avLst/>
              </a:prstGeom>
              <a:blipFill>
                <a:blip r:embed="rId2"/>
                <a:stretch>
                  <a:fillRect l="-828" t="-1600" r="-88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B4D740E-D358-5310-4E1C-235033CA7C19}"/>
              </a:ext>
            </a:extLst>
          </p:cNvPr>
          <p:cNvPicPr>
            <a:picLocks noChangeAspect="1"/>
          </p:cNvPicPr>
          <p:nvPr/>
        </p:nvPicPr>
        <p:blipFill>
          <a:blip r:embed="rId3"/>
          <a:stretch>
            <a:fillRect/>
          </a:stretch>
        </p:blipFill>
        <p:spPr>
          <a:xfrm>
            <a:off x="3126677" y="3241040"/>
            <a:ext cx="5928486" cy="3170323"/>
          </a:xfrm>
          <a:prstGeom prst="rect">
            <a:avLst/>
          </a:prstGeom>
        </p:spPr>
      </p:pic>
    </p:spTree>
    <p:extLst>
      <p:ext uri="{BB962C8B-B14F-4D97-AF65-F5344CB8AC3E}">
        <p14:creationId xmlns:p14="http://schemas.microsoft.com/office/powerpoint/2010/main" val="576727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2C263C-2807-2F62-15EE-D3A9D4D4D8A6}"/>
                  </a:ext>
                </a:extLst>
              </p:cNvPr>
              <p:cNvSpPr txBox="1"/>
              <p:nvPr/>
            </p:nvSpPr>
            <p:spPr>
              <a:xfrm>
                <a:off x="599440" y="548640"/>
                <a:ext cx="11013440" cy="624106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1"/>
                    </a:solidFill>
                  </a:rPr>
                  <a:t>Disadvantages of IIM:</a:t>
                </a:r>
              </a:p>
              <a:p>
                <a:pPr marL="457200" indent="-457200" algn="just">
                  <a:buFont typeface="+mj-lt"/>
                  <a:buAutoNum type="alphaLcPeriod"/>
                </a:pPr>
                <a:r>
                  <a:rPr lang="en-US" sz="2400" dirty="0"/>
                  <a:t>Analog filters are not bandlimited so there will be aliasing due to the sampling process. This aliasing will not make the frequency response of digital filter identical to the original frequency response of analog filter.</a:t>
                </a:r>
              </a:p>
              <a:p>
                <a:pPr marL="457200" indent="-457200" algn="just">
                  <a:buFont typeface="+mj-lt"/>
                  <a:buAutoNum type="alphaLcPeriod"/>
                </a:pPr>
                <a:r>
                  <a:rPr lang="en-US" sz="2400" dirty="0"/>
                  <a:t>The change in the value of sampling interval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𝑇</m:t>
                    </m:r>
                    <m:r>
                      <a:rPr lang="en-US" sz="2400" i="1" dirty="0" smtClean="0">
                        <a:latin typeface="Cambria Math" panose="02040503050406030204" pitchFamily="18" charset="0"/>
                      </a:rPr>
                      <m:t>)</m:t>
                    </m:r>
                  </m:oMath>
                </a14:m>
                <a:r>
                  <a:rPr lang="en-US" sz="2400" dirty="0"/>
                  <a:t> has no effect in the amount </a:t>
                </a:r>
                <a:r>
                  <a:rPr lang="en-US" sz="2400" dirty="0" err="1"/>
                  <a:t>og</a:t>
                </a:r>
                <a:r>
                  <a:rPr lang="en-US" sz="2400" dirty="0"/>
                  <a:t> aliasing. </a:t>
                </a:r>
              </a:p>
              <a:p>
                <a:pPr marL="457200" indent="-457200" algn="just">
                  <a:buFont typeface="+mj-lt"/>
                  <a:buAutoNum type="alphaLcPeriod"/>
                </a:pPr>
                <a:r>
                  <a:rPr lang="en-US" sz="2400" dirty="0"/>
                  <a:t>Many-to-one mapping is used in IIM. This may cause aliasing.</a:t>
                </a:r>
              </a:p>
              <a:p>
                <a:pPr algn="just"/>
                <a:endParaRPr lang="en-US" sz="2400" dirty="0"/>
              </a:p>
              <a:p>
                <a:pPr marL="342900" indent="-342900" algn="just">
                  <a:buFont typeface="Courier New" panose="02070309020205020404" pitchFamily="49" charset="0"/>
                  <a:buChar char="o"/>
                </a:pPr>
                <a:r>
                  <a:rPr lang="en-US" sz="2400" b="1" dirty="0"/>
                  <a:t>Note: </a:t>
                </a:r>
              </a:p>
              <a:p>
                <a:pPr marL="514350" indent="-514350" algn="just">
                  <a:buFont typeface="+mj-lt"/>
                  <a:buAutoNum type="romanLcPeriod"/>
                </a:pPr>
                <a:r>
                  <a:rPr lang="en-US" sz="2400" b="1" dirty="0"/>
                  <a:t>Many-to-one Mapping</a:t>
                </a:r>
              </a:p>
              <a:p>
                <a:pPr marL="342900" indent="-342900" algn="just">
                  <a:buFont typeface="Wingdings" panose="05000000000000000000" pitchFamily="2" charset="2"/>
                  <a:buChar char="Ø"/>
                </a:pPr>
                <a:r>
                  <a:rPr lang="en-US" sz="2400" dirty="0"/>
                  <a:t>In </a:t>
                </a:r>
                <a:r>
                  <a:rPr lang="en-US" sz="2400" b="1" i="1" dirty="0"/>
                  <a:t>IIM</a:t>
                </a:r>
                <a:r>
                  <a:rPr lang="en-US" sz="2400" dirty="0"/>
                  <a:t>,</a:t>
                </a:r>
                <a:r>
                  <a:rPr lang="en-US" sz="2400" b="1" dirty="0">
                    <a:ea typeface="Cambria Math" panose="02040503050406030204" pitchFamily="18" charset="0"/>
                  </a:rPr>
                  <a:t> </a:t>
                </a:r>
                <a14:m>
                  <m:oMath xmlns:m="http://schemas.openxmlformats.org/officeDocument/2006/math">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ea typeface="Cambria Math" panose="02040503050406030204" pitchFamily="18" charset="0"/>
                      </a:rPr>
                      <m:t>=</m:t>
                    </m:r>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rPr>
                      <m:t>𝑻</m:t>
                    </m:r>
                    <m:r>
                      <a:rPr lang="en-US" sz="2400" b="1" i="1">
                        <a:latin typeface="Cambria Math" panose="02040503050406030204" pitchFamily="18" charset="0"/>
                      </a:rPr>
                      <m:t> </m:t>
                    </m:r>
                  </m:oMath>
                </a14:m>
                <a:r>
                  <a:rPr lang="en-US" sz="2400" dirty="0"/>
                  <a:t>and </a:t>
                </a:r>
                <a14:m>
                  <m:oMath xmlns:m="http://schemas.openxmlformats.org/officeDocument/2006/math">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ea typeface="Cambria Math" panose="02040503050406030204" pitchFamily="18" charset="0"/>
                      </a:rPr>
                      <m:t> </m:t>
                    </m:r>
                  </m:oMath>
                </a14:m>
                <a:r>
                  <a:rPr lang="en-US" sz="2400" dirty="0"/>
                  <a:t> is unique over the range  </a:t>
                </a:r>
                <a14:m>
                  <m:oMath xmlns:m="http://schemas.openxmlformats.org/officeDocument/2006/math">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𝝅</m:t>
                    </m:r>
                  </m:oMath>
                </a14:m>
                <a:r>
                  <a:rPr lang="en-US" sz="2400" dirty="0"/>
                  <a:t> . Therefore, </a:t>
                </a:r>
              </a:p>
              <a:p>
                <a:pPr algn="just"/>
                <a:r>
                  <a:rPr lang="en-US" sz="2400" dirty="0"/>
                  <a:t>	range of digital frequency,	</a:t>
                </a:r>
                <a:r>
                  <a:rPr lang="en-US" sz="2400" b="1" dirty="0"/>
                  <a:t> </a:t>
                </a:r>
                <a14:m>
                  <m:oMath xmlns:m="http://schemas.openxmlformats.org/officeDocument/2006/math">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 </m:t>
                    </m:r>
                  </m:oMath>
                </a14:m>
                <a:r>
                  <a:rPr lang="en-US" sz="2400" dirty="0"/>
                  <a:t> </a:t>
                </a:r>
              </a:p>
              <a:p>
                <a:pPr algn="just"/>
                <a:endParaRPr lang="en-US" sz="2400" dirty="0"/>
              </a:p>
              <a:p>
                <a:pPr algn="just"/>
                <a:r>
                  <a:rPr lang="en-US" sz="2400" dirty="0"/>
                  <a:t>	range of analog frequency,	</a:t>
                </a:r>
                <a14:m>
                  <m:oMath xmlns:m="http://schemas.openxmlformats.org/officeDocument/2006/math">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rPr>
                          <m:t>𝑻</m:t>
                        </m:r>
                      </m:den>
                    </m:f>
                    <m:r>
                      <a:rPr lang="en-US"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ea typeface="Cambria Math" panose="02040503050406030204" pitchFamily="18" charset="0"/>
                          </a:rPr>
                          <m:t>𝑻</m:t>
                        </m:r>
                      </m:den>
                    </m:f>
                  </m:oMath>
                </a14:m>
                <a:r>
                  <a:rPr lang="en-US" sz="2400" dirty="0"/>
                  <a:t>	</a:t>
                </a:r>
              </a:p>
              <a:p>
                <a:pPr algn="just"/>
                <a:endParaRPr lang="en-US" sz="2400" dirty="0"/>
              </a:p>
              <a:p>
                <a:pPr algn="just"/>
                <a:r>
                  <a:rPr lang="en-US" sz="2400" dirty="0"/>
                  <a:t>     So, </a:t>
                </a:r>
                <a14:m>
                  <m:oMath xmlns:m="http://schemas.openxmlformats.org/officeDocument/2006/math">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rPr>
                          <m:t>𝑻</m:t>
                        </m:r>
                      </m:den>
                    </m:f>
                    <m:r>
                      <a:rPr lang="en-US"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ea typeface="Cambria Math" panose="02040503050406030204" pitchFamily="18" charset="0"/>
                          </a:rPr>
                          <m:t>𝑻</m:t>
                        </m:r>
                      </m:den>
                    </m:f>
                  </m:oMath>
                </a14:m>
                <a:r>
                  <a:rPr lang="en-US" sz="2400" dirty="0"/>
                  <a:t>  from s-plane is mapped into the entire z–plane </a:t>
                </a:r>
                <a14:m>
                  <m:oMath xmlns:m="http://schemas.openxmlformats.org/officeDocument/2006/math">
                    <m:r>
                      <a:rPr lang="en-US" sz="2400" b="0" i="0" smtClean="0">
                        <a:latin typeface="Cambria Math" panose="02040503050406030204" pitchFamily="18" charset="0"/>
                      </a:rPr>
                      <m:t>(</m:t>
                    </m:r>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2" name="TextBox 1">
                <a:extLst>
                  <a:ext uri="{FF2B5EF4-FFF2-40B4-BE49-F238E27FC236}">
                    <a16:creationId xmlns:a16="http://schemas.microsoft.com/office/drawing/2014/main" id="{1C2C263C-2807-2F62-15EE-D3A9D4D4D8A6}"/>
                  </a:ext>
                </a:extLst>
              </p:cNvPr>
              <p:cNvSpPr txBox="1">
                <a:spLocks noRot="1" noChangeAspect="1" noMove="1" noResize="1" noEditPoints="1" noAdjustHandles="1" noChangeArrowheads="1" noChangeShapeType="1" noTextEdit="1"/>
              </p:cNvSpPr>
              <p:nvPr/>
            </p:nvSpPr>
            <p:spPr>
              <a:xfrm>
                <a:off x="599440" y="548640"/>
                <a:ext cx="11013440" cy="6241067"/>
              </a:xfrm>
              <a:prstGeom prst="rect">
                <a:avLst/>
              </a:prstGeom>
              <a:blipFill>
                <a:blip r:embed="rId2"/>
                <a:stretch>
                  <a:fillRect l="-885" t="-781" r="-885" b="-98"/>
                </a:stretch>
              </a:blipFill>
            </p:spPr>
            <p:txBody>
              <a:bodyPr/>
              <a:lstStyle/>
              <a:p>
                <a:r>
                  <a:rPr lang="en-US">
                    <a:noFill/>
                  </a:rPr>
                  <a:t> </a:t>
                </a:r>
              </a:p>
            </p:txBody>
          </p:sp>
        </mc:Fallback>
      </mc:AlternateContent>
    </p:spTree>
    <p:extLst>
      <p:ext uri="{BB962C8B-B14F-4D97-AF65-F5344CB8AC3E}">
        <p14:creationId xmlns:p14="http://schemas.microsoft.com/office/powerpoint/2010/main" val="63571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E1FCD19-61E5-6DA8-8E6C-D0486F7F8A5D}"/>
                  </a:ext>
                </a:extLst>
              </p:cNvPr>
              <p:cNvSpPr txBox="1"/>
              <p:nvPr/>
            </p:nvSpPr>
            <p:spPr>
              <a:xfrm>
                <a:off x="599440" y="548640"/>
                <a:ext cx="10993120" cy="950709"/>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In general,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𝒌</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rPr>
                          <m:t>𝑻</m:t>
                        </m:r>
                      </m:den>
                    </m:f>
                    <m:r>
                      <a:rPr lang="en-US"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𝒌</m:t>
                    </m:r>
                    <m:r>
                      <a:rPr lang="en-US" sz="2400" b="1" i="1" smtClean="0">
                        <a:latin typeface="Cambria Math" panose="02040503050406030204" pitchFamily="18" charset="0"/>
                      </a:rPr>
                      <m:t>+</m:t>
                    </m:r>
                    <m:r>
                      <a:rPr lang="en-US" sz="2400" b="1" i="1">
                        <a:latin typeface="Cambria Math" panose="02040503050406030204" pitchFamily="18" charset="0"/>
                      </a:rPr>
                      <m:t>𝟏</m:t>
                    </m:r>
                    <m:r>
                      <a:rPr lang="en-US" sz="2400" b="1" i="1">
                        <a:latin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ea typeface="Cambria Math" panose="02040503050406030204" pitchFamily="18" charset="0"/>
                          </a:rPr>
                          <m:t>𝑻</m:t>
                        </m:r>
                      </m:den>
                    </m:f>
                  </m:oMath>
                </a14:m>
                <a:r>
                  <a:rPr lang="en-US" sz="2400" dirty="0"/>
                  <a:t>  is mapped in the entire z–plane </a:t>
                </a:r>
                <a14:m>
                  <m:oMath xmlns:m="http://schemas.openxmlformats.org/officeDocument/2006/math">
                    <m:r>
                      <a:rPr lang="en-US" sz="2400">
                        <a:latin typeface="Cambria Math" panose="02040503050406030204" pitchFamily="18" charset="0"/>
                      </a:rPr>
                      <m:t>(</m:t>
                    </m:r>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𝝅</m:t>
                    </m:r>
                    <m:r>
                      <a:rPr lang="en-US" sz="2400" b="1" i="1">
                        <a:latin typeface="Cambria Math" panose="02040503050406030204" pitchFamily="18" charset="0"/>
                        <a:ea typeface="Cambria Math" panose="02040503050406030204" pitchFamily="18" charset="0"/>
                      </a:rPr>
                      <m:t>)</m:t>
                    </m:r>
                  </m:oMath>
                </a14:m>
                <a:r>
                  <a:rPr lang="en-US" sz="2400" dirty="0"/>
                  <a:t>. Hence, mapping from </a:t>
                </a:r>
                <a14:m>
                  <m:oMath xmlns:m="http://schemas.openxmlformats.org/officeDocument/2006/math">
                    <m:r>
                      <a:rPr lang="el-GR" sz="2400" b="1" i="1">
                        <a:latin typeface="Cambria Math" panose="02040503050406030204" pitchFamily="18" charset="0"/>
                        <a:ea typeface="Cambria Math" panose="02040503050406030204" pitchFamily="18" charset="0"/>
                      </a:rPr>
                      <m:t>𝜴</m:t>
                    </m:r>
                  </m:oMath>
                </a14:m>
                <a:r>
                  <a:rPr lang="en-US" sz="2400" dirty="0"/>
                  <a:t> to </a:t>
                </a:r>
                <a14:m>
                  <m:oMath xmlns:m="http://schemas.openxmlformats.org/officeDocument/2006/math">
                    <m:r>
                      <a:rPr lang="en-US" sz="2400" b="1" i="1">
                        <a:latin typeface="Cambria Math" panose="02040503050406030204" pitchFamily="18" charset="0"/>
                        <a:ea typeface="Cambria Math" panose="02040503050406030204" pitchFamily="18" charset="0"/>
                      </a:rPr>
                      <m:t>𝝎</m:t>
                    </m:r>
                  </m:oMath>
                </a14:m>
                <a:r>
                  <a:rPr lang="en-US" sz="2400" dirty="0"/>
                  <a:t> is termed as </a:t>
                </a:r>
                <a:r>
                  <a:rPr lang="en-US" sz="2400" b="1" i="1" dirty="0"/>
                  <a:t>many-to-one</a:t>
                </a:r>
                <a:r>
                  <a:rPr lang="en-US" sz="2400" dirty="0"/>
                  <a:t>. </a:t>
                </a:r>
              </a:p>
            </p:txBody>
          </p:sp>
        </mc:Choice>
        <mc:Fallback xmlns="">
          <p:sp>
            <p:nvSpPr>
              <p:cNvPr id="2" name="TextBox 1">
                <a:extLst>
                  <a:ext uri="{FF2B5EF4-FFF2-40B4-BE49-F238E27FC236}">
                    <a16:creationId xmlns:a16="http://schemas.microsoft.com/office/drawing/2014/main" id="{2E1FCD19-61E5-6DA8-8E6C-D0486F7F8A5D}"/>
                  </a:ext>
                </a:extLst>
              </p:cNvPr>
              <p:cNvSpPr txBox="1">
                <a:spLocks noRot="1" noChangeAspect="1" noMove="1" noResize="1" noEditPoints="1" noAdjustHandles="1" noChangeArrowheads="1" noChangeShapeType="1" noTextEdit="1"/>
              </p:cNvSpPr>
              <p:nvPr/>
            </p:nvSpPr>
            <p:spPr>
              <a:xfrm>
                <a:off x="599440" y="548640"/>
                <a:ext cx="10993120" cy="950709"/>
              </a:xfrm>
              <a:prstGeom prst="rect">
                <a:avLst/>
              </a:prstGeom>
              <a:blipFill>
                <a:blip r:embed="rId2"/>
                <a:stretch>
                  <a:fillRect l="-721" t="-641" b="-1346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1E9F7FC-BD10-8152-6521-B3DFCBC5D421}"/>
              </a:ext>
            </a:extLst>
          </p:cNvPr>
          <p:cNvPicPr>
            <a:picLocks noChangeAspect="1"/>
          </p:cNvPicPr>
          <p:nvPr/>
        </p:nvPicPr>
        <p:blipFill>
          <a:blip r:embed="rId3"/>
          <a:stretch>
            <a:fillRect/>
          </a:stretch>
        </p:blipFill>
        <p:spPr>
          <a:xfrm>
            <a:off x="3286760" y="1418069"/>
            <a:ext cx="5618480" cy="5246891"/>
          </a:xfrm>
          <a:prstGeom prst="rect">
            <a:avLst/>
          </a:prstGeom>
        </p:spPr>
      </p:pic>
    </p:spTree>
    <p:extLst>
      <p:ext uri="{BB962C8B-B14F-4D97-AF65-F5344CB8AC3E}">
        <p14:creationId xmlns:p14="http://schemas.microsoft.com/office/powerpoint/2010/main" val="177103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8CE32A-9B23-A22C-420B-7473BCA84489}"/>
              </a:ext>
            </a:extLst>
          </p:cNvPr>
          <p:cNvSpPr txBox="1"/>
          <p:nvPr/>
        </p:nvSpPr>
        <p:spPr>
          <a:xfrm>
            <a:off x="589280" y="548640"/>
            <a:ext cx="11033760" cy="5262979"/>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Selection of the Filter Types:</a:t>
            </a:r>
          </a:p>
          <a:p>
            <a:pPr marL="342900" indent="-342900" algn="just">
              <a:buFont typeface="Wingdings" panose="05000000000000000000" pitchFamily="2" charset="2"/>
              <a:buChar char="Ø"/>
            </a:pPr>
            <a:r>
              <a:rPr lang="en-US" sz="2400" dirty="0"/>
              <a:t>The </a:t>
            </a:r>
            <a:r>
              <a:rPr lang="en-US" sz="2400" b="1" i="1" dirty="0"/>
              <a:t>selection of FIR or IIR</a:t>
            </a:r>
            <a:r>
              <a:rPr lang="en-US" sz="2400" dirty="0"/>
              <a:t>, depends on the </a:t>
            </a:r>
            <a:r>
              <a:rPr lang="en-US" sz="2400" b="1" i="1" dirty="0"/>
              <a:t>nature of the problem and on the specifications of the desired frequency response</a:t>
            </a:r>
            <a:r>
              <a:rPr lang="en-US" sz="2400" dirty="0"/>
              <a:t>.</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An FIR filter is preferred when there is a requirement for a </a:t>
            </a:r>
            <a:r>
              <a:rPr lang="en-US" sz="2400" b="1" i="1" dirty="0"/>
              <a:t>linear-phase characteristic</a:t>
            </a:r>
            <a:r>
              <a:rPr lang="en-US" sz="2400" dirty="0"/>
              <a:t> within the passband of the filter.</a:t>
            </a:r>
          </a:p>
          <a:p>
            <a:pPr algn="just"/>
            <a:endParaRPr lang="en-US" sz="2400" dirty="0"/>
          </a:p>
          <a:p>
            <a:pPr marL="342900" indent="-342900" algn="just">
              <a:buFont typeface="Wingdings" panose="05000000000000000000" pitchFamily="2" charset="2"/>
              <a:buChar char="Ø"/>
            </a:pPr>
            <a:r>
              <a:rPr lang="en-US" sz="2400" dirty="0"/>
              <a:t> If there is </a:t>
            </a:r>
            <a:r>
              <a:rPr lang="en-US" sz="2400" b="1" i="1" dirty="0"/>
              <a:t>no requirement for a linear-phase characteristic</a:t>
            </a:r>
            <a:r>
              <a:rPr lang="en-US" sz="2400" dirty="0"/>
              <a:t>, either </a:t>
            </a:r>
            <a:r>
              <a:rPr lang="en-US" sz="2400" b="1" i="1" dirty="0"/>
              <a:t>an IIR or an FIR filter may be employed</a:t>
            </a:r>
            <a:r>
              <a:rPr lang="en-US" sz="2400" dirty="0"/>
              <a:t>.</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An </a:t>
            </a:r>
            <a:r>
              <a:rPr lang="en-US" sz="2400" b="1" i="1" dirty="0"/>
              <a:t>IIR filter</a:t>
            </a:r>
            <a:r>
              <a:rPr lang="en-US" sz="2400" dirty="0"/>
              <a:t> has lower number of sidelobes in the stopband than an FIR filter. For this reason, if </a:t>
            </a:r>
            <a:r>
              <a:rPr lang="en-US" sz="2400" b="1" i="1" dirty="0"/>
              <a:t>some phase distortion is either tolerable or unimportant</a:t>
            </a:r>
            <a:r>
              <a:rPr lang="en-US" sz="2400" dirty="0"/>
              <a:t>, an </a:t>
            </a:r>
            <a:r>
              <a:rPr lang="en-US" sz="2400" b="1" i="1" dirty="0"/>
              <a:t>IIR filter is preferred</a:t>
            </a:r>
            <a:r>
              <a:rPr lang="en-US" sz="2400" dirty="0"/>
              <a:t> because its implementation involves fewer parameters, requires less memory and has lower computational complexity.</a:t>
            </a:r>
          </a:p>
        </p:txBody>
      </p:sp>
    </p:spTree>
    <p:extLst>
      <p:ext uri="{BB962C8B-B14F-4D97-AF65-F5344CB8AC3E}">
        <p14:creationId xmlns:p14="http://schemas.microsoft.com/office/powerpoint/2010/main" val="1575013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F1AA2CA-CDE8-6B03-90E8-EE5A1DDD1D84}"/>
                  </a:ext>
                </a:extLst>
              </p:cNvPr>
              <p:cNvSpPr txBox="1"/>
              <p:nvPr/>
            </p:nvSpPr>
            <p:spPr>
              <a:xfrm>
                <a:off x="589280" y="538480"/>
                <a:ext cx="11013440" cy="5415778"/>
              </a:xfrm>
              <a:prstGeom prst="rect">
                <a:avLst/>
              </a:prstGeom>
              <a:noFill/>
            </p:spPr>
            <p:txBody>
              <a:bodyPr wrap="square" rtlCol="0">
                <a:spAutoFit/>
              </a:bodyPr>
              <a:lstStyle/>
              <a:p>
                <a:pPr marL="514350" indent="-514350" algn="just">
                  <a:buFont typeface="+mj-lt"/>
                  <a:buAutoNum type="romanLcPeriod" startAt="2"/>
                </a:pPr>
                <a:r>
                  <a:rPr lang="en-US" sz="2400" b="1" dirty="0"/>
                  <a:t>Important Transformations:</a:t>
                </a:r>
              </a:p>
              <a:p>
                <a:pPr algn="just"/>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𝑺</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𝒂</m:t>
                        </m:r>
                      </m:den>
                    </m:f>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den>
                    </m:f>
                  </m:oMath>
                </a14:m>
                <a:endParaRPr lang="en-US" sz="2400" b="1" dirty="0"/>
              </a:p>
              <a:p>
                <a:pPr marL="457200" indent="-457200" algn="just">
                  <a:buFont typeface="+mj-lt"/>
                  <a:buAutoNum type="alphaLcPeriod"/>
                </a:pPr>
                <a:endParaRPr lang="en-US" sz="2400" b="1" dirty="0"/>
              </a:p>
              <a:p>
                <a:pPr lvl="4" algn="just"/>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𝒂</m:t>
                        </m:r>
                      </m:num>
                      <m:den>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𝟐</m:t>
                            </m:r>
                          </m:sup>
                        </m:sSup>
                      </m:den>
                    </m:f>
                  </m:oMath>
                </a14:m>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r>
                          <a:rPr lang="en-US" sz="2400" b="1" i="1" smtClean="0">
                            <a:latin typeface="Cambria Math" panose="02040503050406030204" pitchFamily="18" charset="0"/>
                          </a:rPr>
                          <m:t>(</m:t>
                        </m:r>
                        <m:r>
                          <a:rPr lang="en-US" sz="2400" b="1" i="1" smtClean="0">
                            <a:latin typeface="Cambria Math" panose="02040503050406030204" pitchFamily="18" charset="0"/>
                          </a:rPr>
                          <m:t>𝒄𝒐𝒔𝒃𝑻</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num>
                      <m:den>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𝒄𝒐𝒔𝒃𝑻</m:t>
                            </m:r>
                          </m:e>
                        </m:d>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𝒂𝑻</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sup>
                        </m:sSup>
                      </m:den>
                    </m:f>
                  </m:oMath>
                </a14:m>
                <a:endParaRPr lang="en-US" sz="2400" b="1" dirty="0"/>
              </a:p>
              <a:p>
                <a:pPr lvl="2" algn="just"/>
                <a:r>
                  <a:rPr lang="en-US" sz="2400" b="1" dirty="0"/>
                  <a:t>		</a:t>
                </a:r>
              </a:p>
              <a:p>
                <a:pPr algn="just"/>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𝒃</m:t>
                        </m:r>
                      </m:num>
                      <m:den>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𝟐</m:t>
                            </m:r>
                          </m:sup>
                        </m:sSup>
                      </m:den>
                    </m:f>
                  </m:oMath>
                </a14:m>
                <a:r>
                  <a:rPr lang="en-US" sz="2400" b="1" dirty="0"/>
                  <a:t>		</a:t>
                </a:r>
                <a14:m>
                  <m:oMath xmlns:m="http://schemas.openxmlformats.org/officeDocument/2006/math">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r>
                          <a:rPr lang="en-US" sz="2400" b="1" i="1" smtClean="0">
                            <a:latin typeface="Cambria Math" panose="02040503050406030204" pitchFamily="18" charset="0"/>
                          </a:rPr>
                          <m:t>(</m:t>
                        </m:r>
                        <m:r>
                          <a:rPr lang="en-US" sz="2400" b="1" i="1" smtClean="0">
                            <a:latin typeface="Cambria Math" panose="02040503050406030204" pitchFamily="18" charset="0"/>
                          </a:rPr>
                          <m:t>𝒔𝒊𝒏𝒃𝑻</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num>
                      <m:den>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𝒄𝒐𝒔𝒃𝑻</m:t>
                            </m:r>
                          </m:e>
                        </m:d>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𝒂𝑻</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sup>
                        </m:sSup>
                      </m:den>
                    </m:f>
                  </m:oMath>
                </a14:m>
                <a:endParaRPr lang="en-US" sz="2400" b="1" dirty="0"/>
              </a:p>
              <a:p>
                <a:pPr algn="just"/>
                <a:endParaRPr lang="en-US" sz="2400" b="1" dirty="0"/>
              </a:p>
              <a:p>
                <a:pPr marL="457200" indent="-457200" algn="just">
                  <a:buFont typeface="+mj-lt"/>
                  <a:buAutoNum type="alphaLcPeriod"/>
                </a:pPr>
                <a:endParaRPr lang="en-US" sz="2400" b="1" dirty="0"/>
              </a:p>
              <a:p>
                <a:pPr algn="just"/>
                <a:r>
                  <a:rPr lang="en-US" sz="2400" b="1" dirty="0"/>
                  <a:t>Examples:</a:t>
                </a:r>
              </a:p>
              <a:p>
                <a:pPr marL="457200" indent="-457200" algn="just">
                  <a:buFont typeface="+mj-lt"/>
                  <a:buAutoNum type="arabicParenR"/>
                </a:pPr>
                <a:r>
                  <a:rPr lang="en-US" sz="2400" b="1" dirty="0"/>
                  <a:t>Convert the analog filter with system function </a:t>
                </a:r>
              </a:p>
              <a:p>
                <a:pPr algn="just"/>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𝒂</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𝒔</m:t>
                        </m:r>
                        <m:r>
                          <a:rPr lang="en-US" sz="2400" b="1" i="1">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num>
                      <m:den>
                        <m:sSup>
                          <m:sSupPr>
                            <m:ctrlPr>
                              <a:rPr lang="en-US" sz="2400" b="1" i="1">
                                <a:latin typeface="Cambria Math" panose="02040503050406030204" pitchFamily="18" charset="0"/>
                              </a:rPr>
                            </m:ctrlPr>
                          </m:sSupPr>
                          <m:e>
                            <m:r>
                              <a:rPr lang="en-US" sz="2400" b="1" i="1">
                                <a:latin typeface="Cambria Math" panose="02040503050406030204" pitchFamily="18" charset="0"/>
                              </a:rPr>
                              <m:t>(</m:t>
                            </m:r>
                            <m:r>
                              <a:rPr lang="en-US" sz="2400" b="1" i="1">
                                <a:latin typeface="Cambria Math" panose="02040503050406030204" pitchFamily="18" charset="0"/>
                              </a:rPr>
                              <m:t>𝒔</m:t>
                            </m:r>
                            <m:r>
                              <a:rPr lang="en-US" sz="2400" b="1" i="1">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a:latin typeface="Cambria Math" panose="02040503050406030204" pitchFamily="18" charset="0"/>
                              </a:rPr>
                              <m:t>)</m:t>
                            </m:r>
                          </m:e>
                          <m:sup>
                            <m:r>
                              <a:rPr lang="en-US" sz="2400" b="1" i="1">
                                <a:latin typeface="Cambria Math" panose="02040503050406030204" pitchFamily="18" charset="0"/>
                              </a:rPr>
                              <m:t>𝟐</m:t>
                            </m:r>
                          </m:sup>
                        </m:sSup>
                        <m:r>
                          <a:rPr lang="en-US" sz="2400" b="1" i="1">
                            <a:latin typeface="Cambria Math" panose="02040503050406030204" pitchFamily="18" charset="0"/>
                          </a:rPr>
                          <m:t>+</m:t>
                        </m:r>
                        <m:r>
                          <a:rPr lang="en-US" sz="2400" b="1" i="1" smtClean="0">
                            <a:latin typeface="Cambria Math" panose="02040503050406030204" pitchFamily="18" charset="0"/>
                          </a:rPr>
                          <m:t>𝟗</m:t>
                        </m:r>
                      </m:den>
                    </m:f>
                  </m:oMath>
                </a14:m>
                <a:endParaRPr lang="en-US" sz="2400" b="1" dirty="0"/>
              </a:p>
              <a:p>
                <a:pPr algn="just"/>
                <a:r>
                  <a:rPr lang="en-US" sz="2400" b="1" dirty="0"/>
                  <a:t>     into a digital IIR filter by means of impulse invariance method (IIM).</a:t>
                </a:r>
              </a:p>
            </p:txBody>
          </p:sp>
        </mc:Choice>
        <mc:Fallback xmlns="">
          <p:sp>
            <p:nvSpPr>
              <p:cNvPr id="2" name="TextBox 1">
                <a:extLst>
                  <a:ext uri="{FF2B5EF4-FFF2-40B4-BE49-F238E27FC236}">
                    <a16:creationId xmlns:a16="http://schemas.microsoft.com/office/drawing/2014/main" id="{BF1AA2CA-CDE8-6B03-90E8-EE5A1DDD1D84}"/>
                  </a:ext>
                </a:extLst>
              </p:cNvPr>
              <p:cNvSpPr txBox="1">
                <a:spLocks noRot="1" noChangeAspect="1" noMove="1" noResize="1" noEditPoints="1" noAdjustHandles="1" noChangeArrowheads="1" noChangeShapeType="1" noTextEdit="1"/>
              </p:cNvSpPr>
              <p:nvPr/>
            </p:nvSpPr>
            <p:spPr>
              <a:xfrm>
                <a:off x="589280" y="538480"/>
                <a:ext cx="11013440" cy="5415778"/>
              </a:xfrm>
              <a:prstGeom prst="rect">
                <a:avLst/>
              </a:prstGeom>
              <a:blipFill>
                <a:blip r:embed="rId2"/>
                <a:stretch>
                  <a:fillRect l="-886" t="-1012" b="-157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8D3F366E-D228-C649-BC02-8F12132E4CD5}"/>
              </a:ext>
            </a:extLst>
          </p:cNvPr>
          <p:cNvCxnSpPr/>
          <p:nvPr/>
        </p:nvCxnSpPr>
        <p:spPr>
          <a:xfrm>
            <a:off x="4104640" y="122936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E8F90A2-8FBF-DE57-743F-A15E548D2CEF}"/>
              </a:ext>
            </a:extLst>
          </p:cNvPr>
          <p:cNvCxnSpPr/>
          <p:nvPr/>
        </p:nvCxnSpPr>
        <p:spPr>
          <a:xfrm>
            <a:off x="4709160" y="219456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15191B8-D321-46E2-FFBE-47424923AE11}"/>
              </a:ext>
            </a:extLst>
          </p:cNvPr>
          <p:cNvCxnSpPr/>
          <p:nvPr/>
        </p:nvCxnSpPr>
        <p:spPr>
          <a:xfrm>
            <a:off x="4800600" y="312928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2045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017E42-C239-32D9-F003-225C7556A7F8}"/>
                  </a:ext>
                </a:extLst>
              </p:cNvPr>
              <p:cNvSpPr txBox="1"/>
              <p:nvPr/>
            </p:nvSpPr>
            <p:spPr>
              <a:xfrm>
                <a:off x="579120" y="538480"/>
                <a:ext cx="11033760" cy="5560048"/>
              </a:xfrm>
              <a:prstGeom prst="rect">
                <a:avLst/>
              </a:prstGeom>
              <a:noFill/>
            </p:spPr>
            <p:txBody>
              <a:bodyPr wrap="square" rtlCol="0">
                <a:spAutoFit/>
              </a:bodyPr>
              <a:lstStyle/>
              <a:p>
                <a:pPr algn="just"/>
                <a:r>
                  <a:rPr lang="en-US" sz="2400" b="1" dirty="0"/>
                  <a:t>Solution:</a:t>
                </a:r>
              </a:p>
              <a:p>
                <a:pPr marL="342900" indent="-342900" algn="just">
                  <a:buFont typeface="Wingdings" panose="05000000000000000000" pitchFamily="2" charset="2"/>
                  <a:buChar char="Ø"/>
                </a:pPr>
                <a:r>
                  <a:rPr lang="en-US" sz="2400" dirty="0"/>
                  <a:t>Given,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𝑠</m:t>
                        </m:r>
                        <m:r>
                          <a:rPr lang="en-US" sz="2400" b="0" i="1">
                            <a:latin typeface="Cambria Math" panose="02040503050406030204" pitchFamily="18" charset="0"/>
                          </a:rPr>
                          <m:t>+0.1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+0.1)</m:t>
                            </m:r>
                          </m:e>
                          <m:sup>
                            <m:r>
                              <a:rPr lang="en-US" sz="2400" b="0" i="1">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9</m:t>
                        </m:r>
                      </m:den>
                    </m:f>
                  </m:oMath>
                </a14:m>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The given analog filter transfer function have </a:t>
                </a:r>
                <a:r>
                  <a:rPr lang="en-US" sz="2400" b="1" i="1" dirty="0"/>
                  <a:t>a</a:t>
                </a:r>
                <a:r>
                  <a:rPr lang="en-US" sz="2400" dirty="0"/>
                  <a:t> </a:t>
                </a:r>
                <a:r>
                  <a:rPr lang="en-US" sz="2400" b="1" i="1" dirty="0"/>
                  <a:t>zero at</a:t>
                </a:r>
                <a14:m>
                  <m:oMath xmlns:m="http://schemas.openxmlformats.org/officeDocument/2006/math">
                    <m:r>
                      <a:rPr lang="en-US" sz="2400" b="1" i="1" dirty="0" smtClean="0">
                        <a:latin typeface="Cambria Math" panose="02040503050406030204" pitchFamily="18" charset="0"/>
                      </a:rPr>
                      <m:t> </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oMath>
                </a14:m>
                <a:r>
                  <a:rPr lang="en-US" sz="2400" dirty="0"/>
                  <a:t>  and </a:t>
                </a:r>
                <a:r>
                  <a:rPr lang="en-US" sz="2400" b="1" i="1" dirty="0"/>
                  <a:t>complex conjugate pole  pair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𝒋</m:t>
                    </m:r>
                    <m:r>
                      <a:rPr lang="en-US" sz="2400" b="1" i="1" smtClean="0">
                        <a:latin typeface="Cambria Math" panose="02040503050406030204" pitchFamily="18" charset="0"/>
                        <a:ea typeface="Cambria Math" panose="02040503050406030204" pitchFamily="18" charset="0"/>
                      </a:rPr>
                      <m:t>𝟑</m:t>
                    </m:r>
                  </m:oMath>
                </a14:m>
                <a:r>
                  <a:rPr lang="en-US" sz="2400" b="1" i="1" dirty="0"/>
                  <a:t> </a:t>
                </a:r>
                <a:r>
                  <a:rPr lang="en-US" sz="2400" dirty="0"/>
                  <a:t>( we can obtain poles using calculator).</a:t>
                </a:r>
              </a:p>
              <a:p>
                <a:pPr algn="just"/>
                <a:endParaRPr lang="en-US" sz="2400" dirty="0"/>
              </a:p>
              <a:p>
                <a:pPr marL="342900" indent="-342900" algn="just">
                  <a:buFont typeface="Wingdings" panose="05000000000000000000" pitchFamily="2" charset="2"/>
                  <a:buChar char="Ø"/>
                </a:pPr>
                <a:r>
                  <a:rPr lang="en-US" sz="2400" dirty="0"/>
                  <a:t>Then we have,</a:t>
                </a:r>
                <a14:m>
                  <m:oMath xmlns:m="http://schemas.openxmlformats.org/officeDocument/2006/math">
                    <m:r>
                      <a:rPr lang="en-US" sz="2400" b="0" i="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𝑠</m:t>
                        </m:r>
                        <m:r>
                          <a:rPr lang="en-US" sz="2400" b="0" i="1">
                            <a:latin typeface="Cambria Math" panose="02040503050406030204" pitchFamily="18" charset="0"/>
                          </a:rPr>
                          <m:t>+0.1</m:t>
                        </m:r>
                      </m:num>
                      <m:den>
                        <m:d>
                          <m:dPr>
                            <m:ctrlPr>
                              <a:rPr lang="en-US" sz="2400" i="1" smtClean="0">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b="0" i="1" smtClean="0">
                                <a:latin typeface="Cambria Math" panose="02040503050406030204" pitchFamily="18" charset="0"/>
                              </a:rPr>
                              <m:t>𝑗</m:t>
                            </m:r>
                            <m:r>
                              <a:rPr lang="en-US" sz="2400" b="0" i="1" smtClean="0">
                                <a:latin typeface="Cambria Math" panose="02040503050406030204" pitchFamily="18" charset="0"/>
                              </a:rPr>
                              <m:t>3</m:t>
                            </m:r>
                          </m:e>
                        </m:d>
                        <m:r>
                          <a:rPr lang="en-US" sz="2400" b="0" i="1" smtClean="0">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2</m:t>
                            </m:r>
                          </m:sub>
                        </m:sSub>
                      </m:num>
                      <m:den>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den>
                    </m:f>
                  </m:oMath>
                </a14:m>
                <a:endParaRPr lang="en-US" sz="2400" dirty="0"/>
              </a:p>
              <a:p>
                <a:pPr algn="just"/>
                <a:endParaRPr lang="en-US" sz="2400" dirty="0"/>
              </a:p>
              <a:p>
                <a:pPr algn="just"/>
                <a:r>
                  <a:rPr lang="en-US" sz="2400" dirty="0"/>
                  <a:t>     Now,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b="0" i="1" smtClean="0">
                            <a:latin typeface="Cambria Math" panose="02040503050406030204" pitchFamily="18" charset="0"/>
                          </a:rPr>
                          <m:t>𝑠</m:t>
                        </m:r>
                        <m:r>
                          <a:rPr lang="en-US" sz="2400" b="0" i="1" smtClean="0">
                            <a:latin typeface="Cambria Math" panose="02040503050406030204" pitchFamily="18" charset="0"/>
                          </a:rPr>
                          <m:t>=−0.1−</m:t>
                        </m:r>
                        <m:r>
                          <a:rPr lang="en-US" sz="2400" b="0" i="1" smtClean="0">
                            <a:latin typeface="Cambria Math" panose="02040503050406030204" pitchFamily="18" charset="0"/>
                          </a:rPr>
                          <m:t>𝑗</m:t>
                        </m:r>
                        <m:r>
                          <a:rPr lang="en-US" sz="2400" b="0" i="1" smtClean="0">
                            <a:latin typeface="Cambria Math" panose="02040503050406030204" pitchFamily="18" charset="0"/>
                          </a:rPr>
                          <m:t>3</m:t>
                        </m:r>
                      </m:sub>
                    </m:sSub>
                  </m:oMath>
                </a14:m>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f>
                              <m:fPr>
                                <m:ctrlPr>
                                  <a:rPr lang="en-US" sz="2400" i="1">
                                    <a:latin typeface="Cambria Math" panose="02040503050406030204" pitchFamily="18" charset="0"/>
                                  </a:rPr>
                                </m:ctrlPr>
                              </m:fPr>
                              <m:num>
                                <m:r>
                                  <a:rPr lang="en-US" sz="2400" i="1">
                                    <a:latin typeface="Cambria Math" panose="02040503050406030204" pitchFamily="18" charset="0"/>
                                  </a:rPr>
                                  <m:t>𝑠</m:t>
                                </m:r>
                                <m:r>
                                  <a:rPr lang="en-US" sz="2400" i="1">
                                    <a:latin typeface="Cambria Math" panose="02040503050406030204" pitchFamily="18" charset="0"/>
                                  </a:rPr>
                                  <m:t>+0.1</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den>
                            </m:f>
                          </m:e>
                        </m:d>
                      </m:e>
                      <m:sub>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sub>
                    </m:sSub>
                  </m:oMath>
                </a14:m>
                <a:endParaRPr lang="en-US" sz="2400" dirty="0"/>
              </a:p>
              <a:p>
                <a:pPr algn="just"/>
                <a:r>
                  <a:rPr lang="en-US" sz="2400" dirty="0"/>
                  <a:t>     Therefore,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a14:m>
                <a:endParaRPr lang="en-US" sz="2400" dirty="0"/>
              </a:p>
              <a:p>
                <a:pPr marL="342900" indent="-342900" algn="just">
                  <a:buFont typeface="Wingdings" panose="05000000000000000000" pitchFamily="2" charset="2"/>
                  <a:buChar char="Ø"/>
                </a:pPr>
                <a:endParaRPr lang="en-US" sz="2400" dirty="0"/>
              </a:p>
            </p:txBody>
          </p:sp>
        </mc:Choice>
        <mc:Fallback xmlns="">
          <p:sp>
            <p:nvSpPr>
              <p:cNvPr id="2" name="TextBox 1">
                <a:extLst>
                  <a:ext uri="{FF2B5EF4-FFF2-40B4-BE49-F238E27FC236}">
                    <a16:creationId xmlns:a16="http://schemas.microsoft.com/office/drawing/2014/main" id="{17017E42-C239-32D9-F003-225C7556A7F8}"/>
                  </a:ext>
                </a:extLst>
              </p:cNvPr>
              <p:cNvSpPr txBox="1">
                <a:spLocks noRot="1" noChangeAspect="1" noMove="1" noResize="1" noEditPoints="1" noAdjustHandles="1" noChangeArrowheads="1" noChangeShapeType="1" noTextEdit="1"/>
              </p:cNvSpPr>
              <p:nvPr/>
            </p:nvSpPr>
            <p:spPr>
              <a:xfrm>
                <a:off x="579120" y="538480"/>
                <a:ext cx="11033760" cy="5560048"/>
              </a:xfrm>
              <a:prstGeom prst="rect">
                <a:avLst/>
              </a:prstGeom>
              <a:blipFill>
                <a:blip r:embed="rId2"/>
                <a:stretch>
                  <a:fillRect l="-829" t="-877" r="-829"/>
                </a:stretch>
              </a:blipFill>
            </p:spPr>
            <p:txBody>
              <a:bodyPr/>
              <a:lstStyle/>
              <a:p>
                <a:r>
                  <a:rPr lang="en-US">
                    <a:noFill/>
                  </a:rPr>
                  <a:t> </a:t>
                </a:r>
              </a:p>
            </p:txBody>
          </p:sp>
        </mc:Fallback>
      </mc:AlternateContent>
    </p:spTree>
    <p:extLst>
      <p:ext uri="{BB962C8B-B14F-4D97-AF65-F5344CB8AC3E}">
        <p14:creationId xmlns:p14="http://schemas.microsoft.com/office/powerpoint/2010/main" val="78811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1EA746F-DFD0-0DCA-BAFF-96C0991360CA}"/>
                  </a:ext>
                </a:extLst>
              </p:cNvPr>
              <p:cNvSpPr txBox="1"/>
              <p:nvPr/>
            </p:nvSpPr>
            <p:spPr>
              <a:xfrm>
                <a:off x="609600" y="558800"/>
                <a:ext cx="11003280" cy="7470763"/>
              </a:xfrm>
              <a:prstGeom prst="rect">
                <a:avLst/>
              </a:prstGeom>
              <a:noFill/>
            </p:spPr>
            <p:txBody>
              <a:bodyPr wrap="square" rtlCol="0">
                <a:spAutoFit/>
              </a:bodyPr>
              <a:lstStyle/>
              <a:p>
                <a:pPr algn="just"/>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sub>
                    </m:sSub>
                  </m:oMath>
                </a14:m>
                <a:endParaRPr lang="en-US" sz="2400" dirty="0"/>
              </a:p>
              <a:p>
                <a:pPr algn="just"/>
                <a:r>
                  <a:rPr lang="en-US" sz="2400" dirty="0"/>
                  <a:t>		    	      </a:t>
                </a:r>
                <a14:m>
                  <m:oMath xmlns:m="http://schemas.openxmlformats.org/officeDocument/2006/math">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f>
                              <m:fPr>
                                <m:ctrlPr>
                                  <a:rPr lang="en-US" sz="2400" i="1">
                                    <a:latin typeface="Cambria Math" panose="02040503050406030204" pitchFamily="18" charset="0"/>
                                  </a:rPr>
                                </m:ctrlPr>
                              </m:fPr>
                              <m:num>
                                <m:r>
                                  <a:rPr lang="en-US" sz="2400" i="1">
                                    <a:latin typeface="Cambria Math" panose="02040503050406030204" pitchFamily="18" charset="0"/>
                                  </a:rPr>
                                  <m:t>𝑠</m:t>
                                </m:r>
                                <m:r>
                                  <a:rPr lang="en-US" sz="2400" i="1">
                                    <a:latin typeface="Cambria Math" panose="02040503050406030204" pitchFamily="18" charset="0"/>
                                  </a:rPr>
                                  <m:t>+0.1</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den>
                            </m:f>
                          </m:e>
                        </m:d>
                      </m:e>
                      <m:sub>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sub>
                    </m:sSub>
                  </m:oMath>
                </a14:m>
                <a:endParaRPr lang="en-US" sz="2400" dirty="0"/>
              </a:p>
              <a:p>
                <a:pPr algn="just"/>
                <a:r>
                  <a:rPr lang="en-US" sz="2400" dirty="0"/>
                  <a:t>     Therefore,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2</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endParaRPr lang="en-US" sz="2400" dirty="0"/>
              </a:p>
              <a:p>
                <a:pPr algn="just"/>
                <a:endParaRPr lang="en-US" sz="2400" dirty="0"/>
              </a:p>
              <a:p>
                <a:pPr marL="342900" indent="-342900" algn="just">
                  <a:buFont typeface="Wingdings" panose="05000000000000000000" pitchFamily="2" charset="2"/>
                  <a:buChar char="Ø"/>
                </a:pPr>
                <a:r>
                  <a:rPr lang="en-US" sz="2400" dirty="0"/>
                  <a:t>Now,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num>
                      <m:den>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den>
                    </m:f>
                  </m:oMath>
                </a14:m>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From </a:t>
                </a:r>
                <a:r>
                  <a:rPr lang="en-US" sz="2400" b="1" i="1" dirty="0"/>
                  <a:t>IIM</a:t>
                </a:r>
                <a:r>
                  <a:rPr lang="en-US" sz="2400" dirty="0"/>
                  <a:t>,</a:t>
                </a:r>
                <a:r>
                  <a:rPr lang="en-US" sz="2400" b="1" i="1" dirty="0"/>
                  <a:t> </a:t>
                </a:r>
                <a:r>
                  <a:rPr lang="en-US" sz="2400" dirty="0"/>
                  <a:t>we know,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𝑘</m:t>
                            </m:r>
                          </m:sub>
                        </m:sSub>
                      </m:den>
                    </m:f>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den>
                    </m:f>
                  </m:oMath>
                </a14:m>
                <a:endParaRPr lang="en-US" sz="2400" dirty="0"/>
              </a:p>
              <a:p>
                <a:pPr algn="just"/>
                <a:endParaRPr lang="en-US" sz="2400" dirty="0"/>
              </a:p>
              <a:p>
                <a:pPr algn="just"/>
                <a:endParaRPr lang="en-US" sz="2400" dirty="0"/>
              </a:p>
              <a:p>
                <a:pPr marL="342900" indent="-342900" algn="just">
                  <a:buFont typeface="Wingdings" panose="05000000000000000000" pitchFamily="2" charset="2"/>
                  <a:buChar char="Ø"/>
                </a:pPr>
                <a:r>
                  <a:rPr lang="en-US" sz="2400" dirty="0"/>
                  <a:t>The transfer function of digital filter is</a:t>
                </a:r>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i="1">
                            <a:latin typeface="Cambria Math" panose="02040503050406030204" pitchFamily="18" charset="0"/>
                          </a:rPr>
                          <m:t>𝑧</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0.1+</m:t>
                                </m:r>
                                <m:r>
                                  <a:rPr lang="en-US" sz="2400" i="1">
                                    <a:latin typeface="Cambria Math" panose="02040503050406030204" pitchFamily="18" charset="0"/>
                                  </a:rPr>
                                  <m:t>𝑗</m:t>
                                </m:r>
                                <m:r>
                                  <a:rPr lang="en-US" sz="2400" i="1">
                                    <a:latin typeface="Cambria Math" panose="02040503050406030204" pitchFamily="18" charset="0"/>
                                  </a:rPr>
                                  <m:t>3</m:t>
                                </m:r>
                              </m:e>
                            </m:d>
                            <m:r>
                              <a:rPr lang="en-US" sz="2400" b="0" i="1" smtClean="0">
                                <a:latin typeface="Cambria Math" panose="02040503050406030204" pitchFamily="18" charset="0"/>
                                <a:ea typeface="Cambria Math" panose="02040503050406030204" pitchFamily="18" charset="0"/>
                              </a:rPr>
                              <m:t>𝑇</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r>
                      <a:rPr lang="en-US" sz="2400" i="1">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0.1</m:t>
                            </m:r>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3)</m:t>
                            </m:r>
                            <m:r>
                              <a:rPr lang="en-US" sz="2400" i="1">
                                <a:latin typeface="Cambria Math" panose="02040503050406030204" pitchFamily="18" charset="0"/>
                                <a:ea typeface="Cambria Math" panose="02040503050406030204" pitchFamily="18" charset="0"/>
                              </a:rPr>
                              <m:t>𝑇</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oMath>
                </a14:m>
                <a:endParaRPr lang="en-US" sz="2400" dirty="0"/>
              </a:p>
              <a:p>
                <a:pPr algn="just"/>
                <a:endParaRPr lang="en-US" sz="2400" dirty="0"/>
              </a:p>
              <a:p>
                <a:pPr marL="342900" indent="-342900" algn="just">
                  <a:buFont typeface="Wingdings" panose="05000000000000000000" pitchFamily="2" charset="2"/>
                  <a:buChar char="Ø"/>
                </a:pPr>
                <a:endParaRPr lang="en-US" sz="2400" dirty="0"/>
              </a:p>
              <a:p>
                <a:pPr algn="just"/>
                <a:endParaRPr lang="en-US" sz="2400" dirty="0"/>
              </a:p>
              <a:p>
                <a:pPr algn="just"/>
                <a:endParaRPr lang="en-US" sz="2400" dirty="0"/>
              </a:p>
            </p:txBody>
          </p:sp>
        </mc:Choice>
        <mc:Fallback xmlns="">
          <p:sp>
            <p:nvSpPr>
              <p:cNvPr id="2" name="TextBox 1">
                <a:extLst>
                  <a:ext uri="{FF2B5EF4-FFF2-40B4-BE49-F238E27FC236}">
                    <a16:creationId xmlns:a16="http://schemas.microsoft.com/office/drawing/2014/main" id="{B1EA746F-DFD0-0DCA-BAFF-96C0991360CA}"/>
                  </a:ext>
                </a:extLst>
              </p:cNvPr>
              <p:cNvSpPr txBox="1">
                <a:spLocks noRot="1" noChangeAspect="1" noMove="1" noResize="1" noEditPoints="1" noAdjustHandles="1" noChangeArrowheads="1" noChangeShapeType="1" noTextEdit="1"/>
              </p:cNvSpPr>
              <p:nvPr/>
            </p:nvSpPr>
            <p:spPr>
              <a:xfrm>
                <a:off x="609600" y="558800"/>
                <a:ext cx="11003280" cy="7470763"/>
              </a:xfrm>
              <a:prstGeom prst="rect">
                <a:avLst/>
              </a:prstGeom>
              <a:blipFill>
                <a:blip r:embed="rId2"/>
                <a:stretch>
                  <a:fillRect l="-720" t="-80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32A52C4B-6C08-BBB0-18EE-08E3E26286AA}"/>
              </a:ext>
            </a:extLst>
          </p:cNvPr>
          <p:cNvCxnSpPr/>
          <p:nvPr/>
        </p:nvCxnSpPr>
        <p:spPr>
          <a:xfrm>
            <a:off x="5283200" y="395224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206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E15071-4600-EDFC-DB15-A486B992C61C}"/>
                  </a:ext>
                </a:extLst>
              </p:cNvPr>
              <p:cNvSpPr txBox="1"/>
              <p:nvPr/>
            </p:nvSpPr>
            <p:spPr>
              <a:xfrm>
                <a:off x="568960" y="548640"/>
                <a:ext cx="11023600" cy="5726952"/>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0" dirty="0"/>
                  <a:t>Or, 		</a:t>
                </a:r>
                <a14:m>
                  <m:oMath xmlns:m="http://schemas.openxmlformats.org/officeDocument/2006/math">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i="1">
                            <a:latin typeface="Cambria Math" panose="02040503050406030204" pitchFamily="18" charset="0"/>
                          </a:rPr>
                          <m:t>𝑧</m:t>
                        </m:r>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b="0" i="1" smtClean="0">
                        <a:latin typeface="Cambria Math" panose="02040503050406030204" pitchFamily="18" charset="0"/>
                      </a:rPr>
                      <m:t>   {</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rPr>
                                  <m:t>0.1</m:t>
                                </m:r>
                                <m:r>
                                  <a:rPr lang="en-US" sz="2800" b="0" i="1" smtClean="0">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3</m:t>
                                </m:r>
                              </m:e>
                            </m:d>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r>
                          <a:rPr lang="en-US" sz="2800" b="0" i="1" smtClean="0">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rPr>
                                  <m:t>0.1+</m:t>
                                </m:r>
                                <m:r>
                                  <a:rPr lang="en-US" sz="2800" i="1">
                                    <a:latin typeface="Cambria Math" panose="02040503050406030204" pitchFamily="18" charset="0"/>
                                  </a:rPr>
                                  <m:t>𝑗</m:t>
                                </m:r>
                                <m:r>
                                  <a:rPr lang="en-US" sz="2800" i="1">
                                    <a:latin typeface="Cambria Math" panose="02040503050406030204" pitchFamily="18" charset="0"/>
                                  </a:rPr>
                                  <m:t>3</m:t>
                                </m:r>
                              </m:e>
                            </m:d>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num>
                      <m:den>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rPr>
                                      <m:t>0.1+</m:t>
                                    </m:r>
                                    <m:r>
                                      <a:rPr lang="en-US" sz="2800" i="1">
                                        <a:latin typeface="Cambria Math" panose="02040503050406030204" pitchFamily="18" charset="0"/>
                                      </a:rPr>
                                      <m:t>𝑗</m:t>
                                    </m:r>
                                    <m:r>
                                      <a:rPr lang="en-US" sz="2800" i="1">
                                        <a:latin typeface="Cambria Math" panose="02040503050406030204" pitchFamily="18" charset="0"/>
                                      </a:rPr>
                                      <m:t>3</m:t>
                                    </m:r>
                                  </m:e>
                                </m:d>
                                <m:r>
                                  <a:rPr lang="en-US" sz="2800" b="0" i="1" smtClean="0">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e>
                        </m:d>
                        <m:d>
                          <m:dPr>
                            <m:ctrlPr>
                              <a:rPr lang="en-US" sz="2800" b="0" i="1" smtClean="0">
                                <a:latin typeface="Cambria Math" panose="02040503050406030204" pitchFamily="18" charset="0"/>
                              </a:rPr>
                            </m:ctrlPr>
                          </m:dPr>
                          <m:e>
                            <m:sSup>
                              <m:sSupPr>
                                <m:ctrlPr>
                                  <a:rPr lang="en-US" sz="2800" i="1">
                                    <a:latin typeface="Cambria Math" panose="02040503050406030204" pitchFamily="18" charset="0"/>
                                  </a:rPr>
                                </m:ctrlPr>
                              </m:sSupPr>
                              <m:e>
                                <m:r>
                                  <a:rPr lang="en-US" sz="2800" b="0" i="1" smtClean="0">
                                    <a:latin typeface="Cambria Math" panose="02040503050406030204" pitchFamily="18" charset="0"/>
                                  </a:rPr>
                                  <m:t>1−</m:t>
                                </m:r>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rPr>
                                      <m:t>0.1</m:t>
                                    </m:r>
                                    <m:r>
                                      <a:rPr lang="en-US" sz="2800" b="0" i="1" smtClean="0">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3</m:t>
                                    </m:r>
                                  </m:e>
                                </m:d>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e>
                        </m:d>
                      </m:den>
                    </m:f>
                    <m:r>
                      <a:rPr lang="en-US" sz="2800" b="0" i="1" smtClean="0">
                        <a:latin typeface="Cambria Math" panose="02040503050406030204" pitchFamily="18" charset="0"/>
                      </a:rPr>
                      <m:t>}</m:t>
                    </m:r>
                  </m:oMath>
                </a14:m>
                <a:endParaRPr lang="en-US" sz="2800" dirty="0"/>
              </a:p>
              <a:p>
                <a:pPr algn="just"/>
                <a:endParaRPr lang="en-US" sz="2400" dirty="0"/>
              </a:p>
              <a:p>
                <a:pPr algn="just"/>
                <a:r>
                  <a:rPr lang="en-US" sz="2400" dirty="0"/>
                  <a:t>		</a:t>
                </a:r>
                <a:r>
                  <a:rPr lang="en-US" sz="2400" b="0" dirty="0"/>
                  <a:t> </a:t>
                </a:r>
                <a14:m>
                  <m:oMath xmlns:m="http://schemas.openxmlformats.org/officeDocument/2006/math">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i="1">
                            <a:latin typeface="Cambria Math" panose="02040503050406030204" pitchFamily="18" charset="0"/>
                          </a:rPr>
                          <m:t>𝑧</m:t>
                        </m:r>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b="0" i="1" smtClean="0">
                        <a:latin typeface="Cambria Math" panose="02040503050406030204" pitchFamily="18" charset="0"/>
                      </a:rPr>
                      <m:t> {</m:t>
                    </m:r>
                    <m:f>
                      <m:fPr>
                        <m:ctrlPr>
                          <a:rPr lang="en-US" sz="2800" i="1">
                            <a:latin typeface="Cambria Math" panose="02040503050406030204" pitchFamily="18" charset="0"/>
                          </a:rPr>
                        </m:ctrlPr>
                      </m:fPr>
                      <m:num>
                        <m:r>
                          <a:rPr lang="en-US" sz="2800" b="0" i="1" smtClean="0">
                            <a:latin typeface="Cambria Math" panose="02040503050406030204" pitchFamily="18" charset="0"/>
                          </a:rPr>
                          <m:t>2−2</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0.1</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r>
                          <a:rPr lang="en-US" sz="2800" b="0" i="1" smtClean="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num>
                          <m:den>
                            <m:r>
                              <a:rPr lang="en-US" sz="2800" i="1">
                                <a:latin typeface="Cambria Math" panose="02040503050406030204" pitchFamily="18" charset="0"/>
                              </a:rPr>
                              <m:t>2</m:t>
                            </m:r>
                          </m:den>
                        </m:f>
                        <m:r>
                          <a:rPr lang="en-US" sz="2800" b="0" i="1" smtClean="0">
                            <a:latin typeface="Cambria Math" panose="02040503050406030204" pitchFamily="18" charset="0"/>
                          </a:rPr>
                          <m:t>)</m:t>
                        </m:r>
                      </m:num>
                      <m:den>
                        <m:r>
                          <a:rPr lang="en-US" sz="2800" b="0" i="1" smtClean="0">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0.1</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−0.1</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m:t>
                            </m:r>
                            <m:r>
                              <a:rPr lang="en-US" sz="2800" b="0" i="1" smtClean="0">
                                <a:latin typeface="Cambria Math" panose="02040503050406030204" pitchFamily="18" charset="0"/>
                              </a:rPr>
                              <m:t>2</m:t>
                            </m:r>
                          </m:sup>
                        </m:sSup>
                      </m:den>
                    </m:f>
                    <m:r>
                      <a:rPr lang="en-US" sz="2800" b="0" i="1" smtClean="0">
                        <a:latin typeface="Cambria Math" panose="02040503050406030204" pitchFamily="18" charset="0"/>
                      </a:rPr>
                      <m:t>}</m:t>
                    </m:r>
                  </m:oMath>
                </a14:m>
                <a:endParaRPr lang="en-US" sz="2800" dirty="0"/>
              </a:p>
              <a:p>
                <a:pPr algn="just"/>
                <a:endParaRPr lang="en-US" sz="2800" dirty="0"/>
              </a:p>
              <a:p>
                <a:pPr algn="just"/>
                <a:r>
                  <a:rPr lang="en-US" sz="2800" dirty="0"/>
                  <a:t>		</a:t>
                </a:r>
                <a:r>
                  <a:rPr lang="en-US" sz="2800" b="0" dirty="0"/>
                  <a:t> </a:t>
                </a:r>
                <a14:m>
                  <m:oMath xmlns:m="http://schemas.openxmlformats.org/officeDocument/2006/math">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i="1">
                            <a:latin typeface="Cambria Math" panose="02040503050406030204" pitchFamily="18" charset="0"/>
                          </a:rPr>
                          <m:t>𝑧</m:t>
                        </m:r>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2</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−0.1</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3</m:t>
                                        </m:r>
                                        <m:r>
                                          <a:rPr lang="en-US" sz="2800" b="0" i="1" smtClean="0">
                                            <a:latin typeface="Cambria Math" panose="02040503050406030204" pitchFamily="18" charset="0"/>
                                          </a:rPr>
                                          <m:t>𝑇</m:t>
                                        </m:r>
                                      </m:e>
                                    </m:d>
                                  </m:e>
                                </m:func>
                                <m:r>
                                  <a:rPr lang="en-US" sz="2800" i="1">
                                    <a:latin typeface="Cambria Math" panose="02040503050406030204" pitchFamily="18" charset="0"/>
                                  </a:rPr>
                                  <m:t>𝑧</m:t>
                                </m:r>
                              </m:e>
                              <m:sup>
                                <m:r>
                                  <a:rPr lang="en-US" sz="2800" i="1">
                                    <a:latin typeface="Cambria Math" panose="02040503050406030204" pitchFamily="18" charset="0"/>
                                  </a:rPr>
                                  <m:t>−1</m:t>
                                </m:r>
                              </m:sup>
                            </m:sSup>
                          </m:e>
                        </m:d>
                      </m:num>
                      <m:den>
                        <m:r>
                          <a:rPr lang="en-US" sz="2800" i="1">
                            <a:latin typeface="Cambria Math" panose="02040503050406030204" pitchFamily="18" charset="0"/>
                          </a:rPr>
                          <m:t>1−</m:t>
                        </m:r>
                        <m:r>
                          <a:rPr lang="en-US" sz="2800" b="0" i="1" smtClean="0">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−0.1</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−1</m:t>
                            </m:r>
                          </m:sup>
                        </m:sSup>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𝑇</m:t>
                                    </m:r>
                                  </m:sup>
                                </m:sSup>
                              </m:num>
                              <m:den>
                                <m:r>
                                  <a:rPr lang="en-US" sz="2800" i="1">
                                    <a:latin typeface="Cambria Math" panose="02040503050406030204" pitchFamily="18" charset="0"/>
                                  </a:rPr>
                                  <m:t>2</m:t>
                                </m:r>
                              </m:den>
                            </m:f>
                          </m:e>
                        </m:d>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−0.2</m:t>
                            </m:r>
                            <m:r>
                              <a:rPr lang="en-US" sz="2800" i="1">
                                <a:latin typeface="Cambria Math" panose="02040503050406030204" pitchFamily="18" charset="0"/>
                                <a:ea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−2</m:t>
                            </m:r>
                          </m:sup>
                        </m:sSup>
                      </m:den>
                    </m:f>
                    <m:r>
                      <a:rPr lang="en-US" sz="2800" b="0" i="1" smtClean="0">
                        <a:latin typeface="Cambria Math" panose="02040503050406030204" pitchFamily="18" charset="0"/>
                      </a:rPr>
                      <m:t>}</m:t>
                    </m:r>
                  </m:oMath>
                </a14:m>
                <a:endParaRPr lang="en-US" sz="2800" dirty="0"/>
              </a:p>
              <a:p>
                <a:pPr algn="just"/>
                <a:endParaRPr lang="en-US" sz="2800" dirty="0"/>
              </a:p>
              <a:p>
                <a:pPr algn="just"/>
                <a:r>
                  <a:rPr lang="en-US" sz="2800" dirty="0"/>
                  <a:t>     </a:t>
                </a:r>
                <a:r>
                  <a:rPr lang="en-US" sz="2400" dirty="0"/>
                  <a:t>Therefore,</a:t>
                </a:r>
                <a:r>
                  <a:rPr lang="en-US" sz="2800" dirty="0"/>
                  <a:t>	</a:t>
                </a:r>
                <a:r>
                  <a:rPr lang="en-US" sz="2800" b="0" dirty="0"/>
                  <a:t> </a:t>
                </a:r>
                <a14:m>
                  <m:oMath xmlns:m="http://schemas.openxmlformats.org/officeDocument/2006/math">
                    <m:r>
                      <a:rPr lang="en-US" sz="2800" b="1" i="1" smtClean="0">
                        <a:latin typeface="Cambria Math" panose="02040503050406030204" pitchFamily="18" charset="0"/>
                      </a:rPr>
                      <m:t>𝑯</m:t>
                    </m:r>
                    <m:d>
                      <m:dPr>
                        <m:ctrlPr>
                          <a:rPr lang="en-US" sz="2800" b="1" i="1" smtClean="0">
                            <a:latin typeface="Cambria Math" panose="02040503050406030204" pitchFamily="18" charset="0"/>
                          </a:rPr>
                        </m:ctrlPr>
                      </m:dPr>
                      <m:e>
                        <m:r>
                          <a:rPr lang="en-US" sz="2800" b="1" i="1">
                            <a:latin typeface="Cambria Math" panose="02040503050406030204" pitchFamily="18" charset="0"/>
                          </a:rPr>
                          <m:t>𝒛</m:t>
                        </m:r>
                      </m:e>
                    </m:d>
                    <m:r>
                      <a:rPr lang="en-US" sz="2800" b="1" i="1" smtClean="0">
                        <a:latin typeface="Cambria Math" panose="02040503050406030204" pitchFamily="18" charset="0"/>
                      </a:rPr>
                      <m:t>= </m:t>
                    </m:r>
                    <m:f>
                      <m:fPr>
                        <m:ctrlPr>
                          <a:rPr lang="en-US" sz="2800" b="1" i="1">
                            <a:latin typeface="Cambria Math" panose="02040503050406030204" pitchFamily="18" charset="0"/>
                          </a:rPr>
                        </m:ctrlPr>
                      </m:fPr>
                      <m:num>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𝟏</m:t>
                            </m:r>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𝒆</m:t>
                                </m:r>
                              </m:e>
                              <m:sup>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𝟎</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𝟏</m:t>
                                </m:r>
                                <m:r>
                                  <a:rPr lang="en-US" sz="2800" b="1" i="1">
                                    <a:latin typeface="Cambria Math" panose="02040503050406030204" pitchFamily="18" charset="0"/>
                                    <a:ea typeface="Cambria Math" panose="02040503050406030204" pitchFamily="18" charset="0"/>
                                  </a:rPr>
                                  <m:t>𝑻</m:t>
                                </m:r>
                              </m:sup>
                            </m:sSup>
                            <m:sSup>
                              <m:sSupPr>
                                <m:ctrlPr>
                                  <a:rPr lang="en-US" sz="2800" b="1" i="1">
                                    <a:latin typeface="Cambria Math" panose="02040503050406030204" pitchFamily="18" charset="0"/>
                                  </a:rPr>
                                </m:ctrlPr>
                              </m:sSupPr>
                              <m:e>
                                <m:func>
                                  <m:funcPr>
                                    <m:ctrlPr>
                                      <a:rPr lang="en-US" sz="2800" b="1" i="1" smtClean="0">
                                        <a:latin typeface="Cambria Math" panose="02040503050406030204" pitchFamily="18" charset="0"/>
                                      </a:rPr>
                                    </m:ctrlPr>
                                  </m:funcPr>
                                  <m:fName>
                                    <m:r>
                                      <a:rPr lang="en-US" sz="2800" b="1" i="0" smtClean="0">
                                        <a:latin typeface="Cambria Math" panose="02040503050406030204" pitchFamily="18" charset="0"/>
                                      </a:rPr>
                                      <m:t>𝐜𝐨𝐬</m:t>
                                    </m:r>
                                  </m:fName>
                                  <m:e>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𝟑</m:t>
                                        </m:r>
                                        <m:r>
                                          <a:rPr lang="en-US" sz="2800" b="1" i="1" smtClean="0">
                                            <a:latin typeface="Cambria Math" panose="02040503050406030204" pitchFamily="18" charset="0"/>
                                          </a:rPr>
                                          <m:t>𝑻</m:t>
                                        </m:r>
                                      </m:e>
                                    </m:d>
                                  </m:e>
                                </m:func>
                                <m:r>
                                  <a:rPr lang="en-US" sz="2800" b="1" i="1">
                                    <a:latin typeface="Cambria Math" panose="02040503050406030204" pitchFamily="18" charset="0"/>
                                  </a:rPr>
                                  <m:t>𝒛</m:t>
                                </m:r>
                              </m:e>
                              <m:sup>
                                <m:r>
                                  <a:rPr lang="en-US" sz="2800" b="1" i="1">
                                    <a:latin typeface="Cambria Math" panose="02040503050406030204" pitchFamily="18" charset="0"/>
                                  </a:rPr>
                                  <m:t>−</m:t>
                                </m:r>
                                <m:r>
                                  <a:rPr lang="en-US" sz="2800" b="1" i="1">
                                    <a:latin typeface="Cambria Math" panose="02040503050406030204" pitchFamily="18" charset="0"/>
                                  </a:rPr>
                                  <m:t>𝟏</m:t>
                                </m:r>
                              </m:sup>
                            </m:sSup>
                          </m:e>
                        </m:d>
                      </m:num>
                      <m:den>
                        <m:r>
                          <a:rPr lang="en-US" sz="2800" b="1" i="1">
                            <a:latin typeface="Cambria Math" panose="02040503050406030204" pitchFamily="18" charset="0"/>
                          </a:rPr>
                          <m:t>𝟏</m:t>
                        </m:r>
                        <m:r>
                          <a:rPr lang="en-US" sz="2800" b="1" i="1">
                            <a:latin typeface="Cambria Math" panose="02040503050406030204" pitchFamily="18" charset="0"/>
                          </a:rPr>
                          <m:t>−</m:t>
                        </m:r>
                        <m:r>
                          <a:rPr lang="en-US" sz="2800" b="1" i="1" smtClean="0">
                            <a:latin typeface="Cambria Math" panose="02040503050406030204" pitchFamily="18" charset="0"/>
                          </a:rPr>
                          <m:t>𝟐</m:t>
                        </m:r>
                        <m:r>
                          <a:rPr lang="en-US" sz="2800" b="1" i="1" smtClean="0">
                            <a:latin typeface="Cambria Math" panose="02040503050406030204" pitchFamily="18" charset="0"/>
                          </a:rPr>
                          <m:t> </m:t>
                        </m:r>
                        <m:sSup>
                          <m:sSupPr>
                            <m:ctrlPr>
                              <a:rPr lang="en-US" sz="2800" b="1" i="1">
                                <a:latin typeface="Cambria Math" panose="02040503050406030204" pitchFamily="18" charset="0"/>
                              </a:rPr>
                            </m:ctrlPr>
                          </m:sSupPr>
                          <m:e>
                            <m:r>
                              <a:rPr lang="en-US" sz="2800" b="1" i="1">
                                <a:latin typeface="Cambria Math" panose="02040503050406030204" pitchFamily="18" charset="0"/>
                              </a:rPr>
                              <m:t>𝒆</m:t>
                            </m:r>
                          </m:e>
                          <m:sup>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𝟎</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𝟏</m:t>
                            </m:r>
                            <m:r>
                              <a:rPr lang="en-US" sz="2800" b="1" i="1">
                                <a:latin typeface="Cambria Math" panose="02040503050406030204" pitchFamily="18" charset="0"/>
                                <a:ea typeface="Cambria Math" panose="02040503050406030204" pitchFamily="18" charset="0"/>
                              </a:rPr>
                              <m:t>𝑻</m:t>
                            </m:r>
                          </m:sup>
                        </m:sSup>
                        <m:r>
                          <a:rPr lang="en-US" sz="2800" b="1" i="1" smtClean="0">
                            <a:latin typeface="Cambria Math" panose="02040503050406030204" pitchFamily="18" charset="0"/>
                          </a:rPr>
                          <m:t>(</m:t>
                        </m:r>
                        <m:r>
                          <a:rPr lang="en-US" sz="2800" b="1" i="0" smtClean="0">
                            <a:latin typeface="Cambria Math" panose="02040503050406030204" pitchFamily="18" charset="0"/>
                          </a:rPr>
                          <m:t>𝐜𝐨𝐬</m:t>
                        </m:r>
                        <m:r>
                          <a:rPr lang="en-US" sz="2800" b="1" i="1" smtClean="0">
                            <a:latin typeface="Cambria Math" panose="02040503050406030204" pitchFamily="18" charset="0"/>
                          </a:rPr>
                          <m:t>⁡(</m:t>
                        </m:r>
                        <m:r>
                          <a:rPr lang="en-US" sz="2800" b="1" i="1" smtClean="0">
                            <a:latin typeface="Cambria Math" panose="02040503050406030204" pitchFamily="18" charset="0"/>
                          </a:rPr>
                          <m:t>𝟑</m:t>
                        </m:r>
                        <m:r>
                          <a:rPr lang="en-US" sz="2800" b="1" i="1" smtClean="0">
                            <a:latin typeface="Cambria Math" panose="02040503050406030204" pitchFamily="18" charset="0"/>
                          </a:rPr>
                          <m:t>𝑻</m:t>
                        </m:r>
                        <m:r>
                          <a:rPr lang="en-US" sz="2800" b="1" i="1" smtClean="0">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𝒛</m:t>
                            </m:r>
                          </m:e>
                          <m:sup>
                            <m:r>
                              <a:rPr lang="en-US" sz="2800" b="1" i="1">
                                <a:latin typeface="Cambria Math" panose="02040503050406030204" pitchFamily="18" charset="0"/>
                              </a:rPr>
                              <m:t>−</m:t>
                            </m:r>
                            <m:r>
                              <a:rPr lang="en-US" sz="2800" b="1" i="1">
                                <a:latin typeface="Cambria Math" panose="02040503050406030204" pitchFamily="18" charset="0"/>
                              </a:rPr>
                              <m:t>𝟏</m:t>
                            </m:r>
                          </m:sup>
                        </m:sSup>
                        <m:r>
                          <a:rPr lang="en-US" sz="2800" b="1" i="1" smtClean="0">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𝒆</m:t>
                            </m:r>
                          </m:e>
                          <m:sup>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𝟎</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𝟐</m:t>
                            </m:r>
                            <m:r>
                              <a:rPr lang="en-US" sz="2800" b="1" i="1">
                                <a:latin typeface="Cambria Math" panose="02040503050406030204" pitchFamily="18" charset="0"/>
                                <a:ea typeface="Cambria Math" panose="02040503050406030204" pitchFamily="18" charset="0"/>
                              </a:rPr>
                              <m:t>𝑻</m:t>
                            </m:r>
                          </m:sup>
                        </m:sSup>
                        <m:sSup>
                          <m:sSupPr>
                            <m:ctrlPr>
                              <a:rPr lang="en-US" sz="2800" b="1" i="1">
                                <a:latin typeface="Cambria Math" panose="02040503050406030204" pitchFamily="18" charset="0"/>
                              </a:rPr>
                            </m:ctrlPr>
                          </m:sSupPr>
                          <m:e>
                            <m:r>
                              <a:rPr lang="en-US" sz="2800" b="1" i="1">
                                <a:latin typeface="Cambria Math" panose="02040503050406030204" pitchFamily="18" charset="0"/>
                              </a:rPr>
                              <m:t>𝒛</m:t>
                            </m:r>
                          </m:e>
                          <m:sup>
                            <m:r>
                              <a:rPr lang="en-US" sz="2800" b="1" i="1">
                                <a:latin typeface="Cambria Math" panose="02040503050406030204" pitchFamily="18" charset="0"/>
                              </a:rPr>
                              <m:t>−</m:t>
                            </m:r>
                            <m:r>
                              <a:rPr lang="en-US" sz="2800" b="1" i="1">
                                <a:latin typeface="Cambria Math" panose="02040503050406030204" pitchFamily="18" charset="0"/>
                              </a:rPr>
                              <m:t>𝟐</m:t>
                            </m:r>
                          </m:sup>
                        </m:sSup>
                      </m:den>
                    </m:f>
                  </m:oMath>
                </a14:m>
                <a:endParaRPr lang="en-US" sz="2800" b="1" dirty="0"/>
              </a:p>
              <a:p>
                <a:pPr algn="just"/>
                <a:endParaRPr lang="en-US" sz="2800" b="1" dirty="0"/>
              </a:p>
              <a:p>
                <a:pPr algn="just"/>
                <a:r>
                  <a:rPr lang="en-US" sz="2800" b="1" dirty="0"/>
                  <a:t>     </a:t>
                </a:r>
                <a:r>
                  <a:rPr lang="en-US" sz="2400" dirty="0"/>
                  <a:t>which is the required expression for digital filter.</a:t>
                </a:r>
              </a:p>
            </p:txBody>
          </p:sp>
        </mc:Choice>
        <mc:Fallback xmlns="">
          <p:sp>
            <p:nvSpPr>
              <p:cNvPr id="2" name="TextBox 1">
                <a:extLst>
                  <a:ext uri="{FF2B5EF4-FFF2-40B4-BE49-F238E27FC236}">
                    <a16:creationId xmlns:a16="http://schemas.microsoft.com/office/drawing/2014/main" id="{16E15071-4600-EDFC-DB15-A486B992C61C}"/>
                  </a:ext>
                </a:extLst>
              </p:cNvPr>
              <p:cNvSpPr txBox="1">
                <a:spLocks noRot="1" noChangeAspect="1" noMove="1" noResize="1" noEditPoints="1" noAdjustHandles="1" noChangeArrowheads="1" noChangeShapeType="1" noTextEdit="1"/>
              </p:cNvSpPr>
              <p:nvPr/>
            </p:nvSpPr>
            <p:spPr>
              <a:xfrm>
                <a:off x="568960" y="548640"/>
                <a:ext cx="11023600" cy="5726952"/>
              </a:xfrm>
              <a:prstGeom prst="rect">
                <a:avLst/>
              </a:prstGeom>
              <a:blipFill>
                <a:blip r:embed="rId2"/>
                <a:stretch>
                  <a:fillRect l="-719" b="-1278"/>
                </a:stretch>
              </a:blipFill>
            </p:spPr>
            <p:txBody>
              <a:bodyPr/>
              <a:lstStyle/>
              <a:p>
                <a:r>
                  <a:rPr lang="en-US">
                    <a:noFill/>
                  </a:rPr>
                  <a:t> </a:t>
                </a:r>
              </a:p>
            </p:txBody>
          </p:sp>
        </mc:Fallback>
      </mc:AlternateContent>
    </p:spTree>
    <p:extLst>
      <p:ext uri="{BB962C8B-B14F-4D97-AF65-F5344CB8AC3E}">
        <p14:creationId xmlns:p14="http://schemas.microsoft.com/office/powerpoint/2010/main" val="1703047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A779186-66C7-E5FE-B25E-311CB65099A1}"/>
                  </a:ext>
                </a:extLst>
              </p:cNvPr>
              <p:cNvSpPr txBox="1"/>
              <p:nvPr/>
            </p:nvSpPr>
            <p:spPr>
              <a:xfrm>
                <a:off x="579120" y="508000"/>
                <a:ext cx="11023600" cy="4891596"/>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t>Note:</a:t>
                </a:r>
              </a:p>
              <a:p>
                <a:pPr marL="342900" indent="-342900" algn="just">
                  <a:buFont typeface="Wingdings" panose="05000000000000000000" pitchFamily="2" charset="2"/>
                  <a:buChar char="Ø"/>
                </a:pPr>
                <a:r>
                  <a:rPr lang="en-US" sz="2400" dirty="0"/>
                  <a:t>We can directly solve the above problem directly by using the direct transformations as:</a:t>
                </a:r>
              </a:p>
              <a:p>
                <a:pPr algn="just"/>
                <a:r>
                  <a:rPr lang="en-US" sz="2400" dirty="0"/>
                  <a:t>			Given,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𝑠</m:t>
                        </m:r>
                        <m:r>
                          <a:rPr lang="en-US" sz="2400" b="0" i="1">
                            <a:latin typeface="Cambria Math" panose="02040503050406030204" pitchFamily="18" charset="0"/>
                          </a:rPr>
                          <m:t>+0.1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+0.1)</m:t>
                            </m:r>
                          </m:e>
                          <m:sup>
                            <m:r>
                              <a:rPr lang="en-US" sz="2400" b="0" i="1">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9</m:t>
                        </m:r>
                      </m:den>
                    </m:f>
                  </m:oMath>
                </a14:m>
                <a:endParaRPr lang="en-US" sz="2400" dirty="0"/>
              </a:p>
              <a:p>
                <a:pPr marL="342900" indent="-342900" algn="just">
                  <a:buFont typeface="Wingdings" panose="05000000000000000000" pitchFamily="2" charset="2"/>
                  <a:buChar char="Ø"/>
                </a:pPr>
                <a:r>
                  <a:rPr lang="en-US" sz="2400" dirty="0"/>
                  <a:t>We know,		</a:t>
                </a:r>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𝒂</m:t>
                        </m:r>
                      </m:num>
                      <m:den>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𝟐</m:t>
                            </m:r>
                          </m:sup>
                        </m:sSup>
                      </m:den>
                    </m:f>
                  </m:oMath>
                </a14:m>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r>
                          <a:rPr lang="en-US" sz="2400" b="1" i="1" smtClean="0">
                            <a:latin typeface="Cambria Math" panose="02040503050406030204" pitchFamily="18" charset="0"/>
                          </a:rPr>
                          <m:t> </m:t>
                        </m:r>
                        <m:r>
                          <a:rPr lang="en-US" sz="2400" b="1" i="1" smtClean="0">
                            <a:latin typeface="Cambria Math" panose="02040503050406030204" pitchFamily="18" charset="0"/>
                          </a:rPr>
                          <m:t>𝒄𝒐𝒔</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𝒃𝑻</m:t>
                            </m:r>
                          </m:e>
                        </m:d>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num>
                      <m:den>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𝒂𝑻</m:t>
                            </m:r>
                          </m:sup>
                        </m:sSup>
                        <m:r>
                          <a:rPr lang="en-US" sz="2400" b="1" i="1" smtClean="0">
                            <a:latin typeface="Cambria Math" panose="02040503050406030204" pitchFamily="18" charset="0"/>
                          </a:rPr>
                          <m:t> </m:t>
                        </m:r>
                        <m:r>
                          <a:rPr lang="en-US" sz="2400" b="1" i="1" smtClean="0">
                            <a:latin typeface="Cambria Math" panose="02040503050406030204" pitchFamily="18" charset="0"/>
                          </a:rPr>
                          <m:t>𝒄𝒐𝒔</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𝒃𝑻</m:t>
                            </m:r>
                          </m:e>
                        </m:d>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𝒂𝑻</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𝟐</m:t>
                            </m:r>
                          </m:sup>
                        </m:sSup>
                      </m:den>
                    </m:f>
                  </m:oMath>
                </a14:m>
                <a:endParaRPr lang="en-US" sz="2400" dirty="0"/>
              </a:p>
              <a:p>
                <a:pPr algn="just"/>
                <a:endParaRPr lang="en-US" sz="2400" dirty="0"/>
              </a:p>
              <a:p>
                <a:pPr algn="just"/>
                <a:r>
                  <a:rPr lang="en-US" sz="2400" dirty="0"/>
                  <a:t>     where,	              </a:t>
                </a:r>
                <a14:m>
                  <m:oMath xmlns:m="http://schemas.openxmlformats.org/officeDocument/2006/math">
                    <m:r>
                      <a:rPr lang="en-US" sz="2400" b="0" i="0" dirty="0" smtClean="0">
                        <a:latin typeface="Cambria Math" panose="02040503050406030204" pitchFamily="18" charset="0"/>
                      </a:rPr>
                      <m:t> </m:t>
                    </m:r>
                    <m:r>
                      <a:rPr lang="en-US" sz="2400" i="1" dirty="0" smtClean="0">
                        <a:latin typeface="Cambria Math" panose="02040503050406030204" pitchFamily="18" charset="0"/>
                      </a:rPr>
                      <m:t>𝑎</m:t>
                    </m:r>
                    <m:r>
                      <a:rPr lang="en-US" sz="2400" i="1" dirty="0" smtClean="0">
                        <a:latin typeface="Cambria Math" panose="02040503050406030204" pitchFamily="18" charset="0"/>
                      </a:rPr>
                      <m:t>=0.1</m:t>
                    </m:r>
                  </m:oMath>
                </a14:m>
                <a:r>
                  <a:rPr lang="en-US" sz="2400" dirty="0"/>
                  <a:t>   and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=3</m:t>
                    </m:r>
                  </m:oMath>
                </a14:m>
                <a:endParaRPr lang="en-US" sz="2400" dirty="0"/>
              </a:p>
              <a:p>
                <a:pPr algn="just"/>
                <a:endParaRPr lang="en-US" sz="2400" dirty="0"/>
              </a:p>
              <a:p>
                <a:pPr algn="just"/>
                <a:r>
                  <a:rPr lang="en-US" sz="2400" dirty="0"/>
                  <a:t>     Therefore,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a:latin typeface="Cambria Math" panose="02040503050406030204" pitchFamily="18" charset="0"/>
                          </a:rPr>
                          <m:t>𝒛</m:t>
                        </m:r>
                      </m:e>
                    </m:d>
                    <m:r>
                      <a:rPr lang="en-US" sz="2400" b="1" i="1" smtClean="0">
                        <a:latin typeface="Cambria Math" panose="02040503050406030204" pitchFamily="18" charset="0"/>
                      </a:rPr>
                      <m:t>= </m:t>
                    </m:r>
                    <m:f>
                      <m:fPr>
                        <m:ctrlPr>
                          <a:rPr lang="en-US" sz="2400" b="1" i="1">
                            <a:latin typeface="Cambria Math" panose="02040503050406030204" pitchFamily="18" charset="0"/>
                          </a:rPr>
                        </m:ctrlPr>
                      </m:fPr>
                      <m:num>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r>
                                  <a:rPr lang="en-US" sz="2400" b="1" i="1">
                                    <a:latin typeface="Cambria Math" panose="02040503050406030204" pitchFamily="18" charset="0"/>
                                    <a:ea typeface="Cambria Math" panose="02040503050406030204" pitchFamily="18" charset="0"/>
                                  </a:rPr>
                                  <m:t>𝑻</m:t>
                                </m:r>
                              </m:sup>
                            </m:sSup>
                            <m:sSup>
                              <m:sSupPr>
                                <m:ctrlPr>
                                  <a:rPr lang="en-US" sz="2400" b="1" i="1">
                                    <a:latin typeface="Cambria Math" panose="02040503050406030204" pitchFamily="18" charset="0"/>
                                  </a:rPr>
                                </m:ctrlPr>
                              </m:sSupPr>
                              <m:e>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𝐜𝐨𝐬</m:t>
                                    </m:r>
                                  </m:fName>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𝟑</m:t>
                                        </m:r>
                                        <m:r>
                                          <a:rPr lang="en-US" sz="2400" b="1" i="1" smtClean="0">
                                            <a:latin typeface="Cambria Math" panose="02040503050406030204" pitchFamily="18" charset="0"/>
                                          </a:rPr>
                                          <m:t>𝑻</m:t>
                                        </m:r>
                                      </m:e>
                                    </m:d>
                                  </m:e>
                                </m:func>
                                <m:r>
                                  <a:rPr lang="en-US" sz="2400" b="1" i="1" smtClean="0">
                                    <a:latin typeface="Cambria Math" panose="02040503050406030204" pitchFamily="18" charset="0"/>
                                  </a:rPr>
                                  <m:t> </m:t>
                                </m:r>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e>
                        </m:d>
                      </m:num>
                      <m:den>
                        <m:r>
                          <a:rPr lang="en-US" sz="2400" b="1" i="1">
                            <a:latin typeface="Cambria Math" panose="02040503050406030204" pitchFamily="18" charset="0"/>
                          </a:rPr>
                          <m:t>𝟏</m:t>
                        </m:r>
                        <m:r>
                          <a:rPr lang="en-US" sz="2400" b="1" i="1">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 </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r>
                              <a:rPr lang="en-US" sz="2400" b="1" i="1">
                                <a:latin typeface="Cambria Math" panose="02040503050406030204" pitchFamily="18" charset="0"/>
                                <a:ea typeface="Cambria Math" panose="02040503050406030204" pitchFamily="18" charset="0"/>
                              </a:rPr>
                              <m:t>𝑻</m:t>
                            </m:r>
                          </m:sup>
                        </m:sSup>
                        <m:r>
                          <a:rPr lang="en-US" sz="2400" b="1" i="0" smtClean="0">
                            <a:latin typeface="Cambria Math" panose="02040503050406030204" pitchFamily="18" charset="0"/>
                          </a:rPr>
                          <m:t>𝐜𝐨</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m:t>
                            </m:r>
                          </m:fName>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𝟑</m:t>
                                </m:r>
                                <m:r>
                                  <a:rPr lang="en-US" sz="2400" b="1" i="1" smtClean="0">
                                    <a:latin typeface="Cambria Math" panose="02040503050406030204" pitchFamily="18" charset="0"/>
                                  </a:rPr>
                                  <m:t>𝑻</m:t>
                                </m:r>
                              </m:e>
                            </m:d>
                            <m:r>
                              <a:rPr lang="en-US" sz="2400" b="1" i="1" smtClean="0">
                                <a:latin typeface="Cambria Math" panose="02040503050406030204" pitchFamily="18" charset="0"/>
                              </a:rPr>
                              <m:t> </m:t>
                            </m:r>
                          </m:e>
                        </m:func>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r>
                          <a:rPr lang="en-US" sz="2400" b="1" i="1" smtClean="0">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𝟐</m:t>
                            </m:r>
                            <m:r>
                              <a:rPr lang="en-US" sz="2400" b="1" i="1">
                                <a:latin typeface="Cambria Math" panose="02040503050406030204" pitchFamily="18" charset="0"/>
                                <a:ea typeface="Cambria Math" panose="02040503050406030204" pitchFamily="18" charset="0"/>
                              </a:rPr>
                              <m:t>𝑻</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𝟐</m:t>
                            </m:r>
                          </m:sup>
                        </m:sSup>
                      </m:den>
                    </m:f>
                  </m:oMath>
                </a14:m>
                <a:endParaRPr lang="en-US" sz="2400" b="1" dirty="0"/>
              </a:p>
              <a:p>
                <a:pPr algn="just"/>
                <a:r>
                  <a:rPr lang="en-US" sz="2400" dirty="0"/>
                  <a:t>	</a:t>
                </a:r>
              </a:p>
              <a:p>
                <a:pPr algn="just"/>
                <a:endParaRPr lang="en-US" sz="2400" dirty="0"/>
              </a:p>
            </p:txBody>
          </p:sp>
        </mc:Choice>
        <mc:Fallback xmlns="">
          <p:sp>
            <p:nvSpPr>
              <p:cNvPr id="2" name="TextBox 1">
                <a:extLst>
                  <a:ext uri="{FF2B5EF4-FFF2-40B4-BE49-F238E27FC236}">
                    <a16:creationId xmlns:a16="http://schemas.microsoft.com/office/drawing/2014/main" id="{6A779186-66C7-E5FE-B25E-311CB65099A1}"/>
                  </a:ext>
                </a:extLst>
              </p:cNvPr>
              <p:cNvSpPr txBox="1">
                <a:spLocks noRot="1" noChangeAspect="1" noMove="1" noResize="1" noEditPoints="1" noAdjustHandles="1" noChangeArrowheads="1" noChangeShapeType="1" noTextEdit="1"/>
              </p:cNvSpPr>
              <p:nvPr/>
            </p:nvSpPr>
            <p:spPr>
              <a:xfrm>
                <a:off x="579120" y="508000"/>
                <a:ext cx="11023600" cy="4891596"/>
              </a:xfrm>
              <a:prstGeom prst="rect">
                <a:avLst/>
              </a:prstGeom>
              <a:blipFill>
                <a:blip r:embed="rId2"/>
                <a:stretch>
                  <a:fillRect l="-719" t="-996" r="-83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41AB89F8-7D11-CD46-4470-3145F8BDABBA}"/>
              </a:ext>
            </a:extLst>
          </p:cNvPr>
          <p:cNvCxnSpPr/>
          <p:nvPr/>
        </p:nvCxnSpPr>
        <p:spPr>
          <a:xfrm>
            <a:off x="4780280" y="252984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993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6542BE-D213-CC5B-9C8D-CBDAF2948622}"/>
                  </a:ext>
                </a:extLst>
              </p:cNvPr>
              <p:cNvSpPr txBox="1"/>
              <p:nvPr/>
            </p:nvSpPr>
            <p:spPr>
              <a:xfrm>
                <a:off x="579120" y="538480"/>
                <a:ext cx="11033760" cy="6931769"/>
              </a:xfrm>
              <a:prstGeom prst="rect">
                <a:avLst/>
              </a:prstGeom>
              <a:noFill/>
            </p:spPr>
            <p:txBody>
              <a:bodyPr wrap="square" rtlCol="0">
                <a:spAutoFit/>
              </a:bodyPr>
              <a:lstStyle/>
              <a:p>
                <a:pPr marL="457200" indent="-457200" algn="just">
                  <a:buFont typeface="+mj-lt"/>
                  <a:buAutoNum type="arabicParenR" startAt="2"/>
                </a:pPr>
                <a:r>
                  <a:rPr lang="en-US" sz="2400" b="1" dirty="0"/>
                  <a:t>Determine H(z) using IIM at 5 Hz  sampling frequency from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𝒂</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m:t>
                        </m:r>
                      </m:den>
                    </m:f>
                  </m:oMath>
                </a14:m>
                <a:endParaRPr lang="en-US" sz="2400" b="1" dirty="0"/>
              </a:p>
              <a:p>
                <a:pPr algn="just"/>
                <a:r>
                  <a:rPr lang="en-US" sz="2400" b="1" dirty="0"/>
                  <a:t>Solution:</a:t>
                </a:r>
              </a:p>
              <a:p>
                <a:pPr marL="342900" indent="-342900" algn="just">
                  <a:buFont typeface="Wingdings" panose="05000000000000000000" pitchFamily="2" charset="2"/>
                  <a:buChar char="Ø"/>
                </a:pPr>
                <a:r>
                  <a:rPr lang="en-US" sz="2400" dirty="0"/>
                  <a:t>Given, 			</a:t>
                </a:r>
                <a:r>
                  <a:rPr lang="en-US" sz="2400" b="1"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𝒂</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m:t>
                        </m:r>
                      </m:den>
                    </m:f>
                  </m:oMath>
                </a14:m>
                <a:endParaRPr lang="en-US" sz="2400" dirty="0"/>
              </a:p>
              <a:p>
                <a:pPr marL="342900" indent="-342900" algn="just">
                  <a:buFont typeface="Wingdings" panose="05000000000000000000" pitchFamily="2" charset="2"/>
                  <a:buChar char="Ø"/>
                </a:pPr>
                <a:r>
                  <a:rPr lang="en-US" sz="2400" dirty="0"/>
                  <a:t>The given analog filter transfer function have </a:t>
                </a:r>
                <a:r>
                  <a:rPr lang="en-US" sz="2400" b="1" i="1" dirty="0"/>
                  <a:t>a</a:t>
                </a:r>
                <a:r>
                  <a:rPr lang="en-US" sz="2400" dirty="0"/>
                  <a:t> </a:t>
                </a:r>
                <a:r>
                  <a:rPr lang="en-US" sz="2400" b="1" i="1" dirty="0"/>
                  <a:t>zero at</a:t>
                </a:r>
                <a14:m>
                  <m:oMath xmlns:m="http://schemas.openxmlformats.org/officeDocument/2006/math">
                    <m:r>
                      <a:rPr lang="en-US" sz="2400" b="1" i="1" dirty="0" smtClean="0">
                        <a:latin typeface="Cambria Math" panose="02040503050406030204" pitchFamily="18" charset="0"/>
                      </a:rPr>
                      <m:t> </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oMath>
                </a14:m>
                <a:r>
                  <a:rPr lang="en-US" sz="2400" dirty="0"/>
                  <a:t>  and </a:t>
                </a:r>
                <a:r>
                  <a:rPr lang="en-US" sz="2400" b="1" i="1" dirty="0"/>
                  <a:t>pole  pair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𝒂𝒏𝒅</m:t>
                    </m:r>
                    <m:r>
                      <a:rPr lang="en-US" sz="2400" b="1" i="1" smtClean="0">
                        <a:latin typeface="Cambria Math" panose="02040503050406030204" pitchFamily="18" charset="0"/>
                      </a:rPr>
                      <m:t> −</m:t>
                    </m:r>
                    <m:r>
                      <a:rPr lang="en-US" sz="2400" b="1" i="1" smtClean="0">
                        <a:latin typeface="Cambria Math" panose="02040503050406030204" pitchFamily="18" charset="0"/>
                      </a:rPr>
                      <m:t>𝟐</m:t>
                    </m:r>
                  </m:oMath>
                </a14:m>
                <a:r>
                  <a:rPr lang="en-US" sz="2400" b="1" i="1" dirty="0"/>
                  <a:t> </a:t>
                </a:r>
                <a:r>
                  <a:rPr lang="en-US" sz="2400" dirty="0"/>
                  <a:t>( we can obtain from direct observation). Also, </a:t>
                </a:r>
                <a14:m>
                  <m:oMath xmlns:m="http://schemas.openxmlformats.org/officeDocument/2006/math">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𝟓</m:t>
                    </m:r>
                  </m:oMath>
                </a14:m>
                <a:r>
                  <a:rPr lang="en-US" sz="2400" dirty="0"/>
                  <a:t> </a:t>
                </a:r>
                <a14:m>
                  <m:oMath xmlns:m="http://schemas.openxmlformats.org/officeDocument/2006/math">
                    <m:r>
                      <a:rPr lang="en-US" sz="2400" b="1" i="1" dirty="0" smtClean="0">
                        <a:latin typeface="Cambria Math" panose="02040503050406030204" pitchFamily="18" charset="0"/>
                      </a:rPr>
                      <m:t>𝑯𝒛</m:t>
                    </m:r>
                  </m:oMath>
                </a14:m>
                <a:r>
                  <a:rPr lang="en-US" sz="2400" dirty="0"/>
                  <a:t> gives </a:t>
                </a:r>
                <a14:m>
                  <m:oMath xmlns:m="http://schemas.openxmlformats.org/officeDocument/2006/math">
                    <m:r>
                      <a:rPr lang="en-US" sz="2400" b="1" i="1" dirty="0" smtClean="0">
                        <a:latin typeface="Cambria Math" panose="02040503050406030204" pitchFamily="18" charset="0"/>
                      </a:rPr>
                      <m:t>𝑻</m:t>
                    </m:r>
                    <m:r>
                      <a:rPr lang="en-US" sz="2400" b="1" i="1" dirty="0" smtClean="0">
                        <a:latin typeface="Cambria Math" panose="02040503050406030204" pitchFamily="18" charset="0"/>
                      </a:rPr>
                      <m:t>=</m:t>
                    </m:r>
                  </m:oMath>
                </a14:m>
                <a:r>
                  <a:rPr lang="en-US" sz="2400" b="1" i="1" dirty="0"/>
                  <a:t> </a:t>
                </a:r>
                <a14:m>
                  <m:oMath xmlns:m="http://schemas.openxmlformats.org/officeDocument/2006/math">
                    <m:f>
                      <m:fPr>
                        <m:ctrlPr>
                          <a:rPr lang="en-US" sz="2400" b="1" i="1">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𝟓</m:t>
                        </m:r>
                      </m:den>
                    </m:f>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 </m:t>
                    </m:r>
                    <m:r>
                      <a:rPr lang="en-US" sz="2400" b="1" i="1" smtClean="0">
                        <a:latin typeface="Cambria Math" panose="02040503050406030204" pitchFamily="18" charset="0"/>
                      </a:rPr>
                      <m:t>𝒔𝒆𝒄</m:t>
                    </m:r>
                  </m:oMath>
                </a14:m>
                <a:r>
                  <a:rPr lang="en-US" sz="2400" dirty="0"/>
                  <a:t>.</a:t>
                </a:r>
              </a:p>
              <a:p>
                <a:pPr algn="just"/>
                <a:r>
                  <a:rPr lang="en-US" sz="2400" dirty="0"/>
                  <a:t>     </a:t>
                </a:r>
              </a:p>
              <a:p>
                <a:pPr algn="just"/>
                <a:r>
                  <a:rPr lang="en-US" sz="2400" dirty="0"/>
                  <a:t>     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+1)(</m:t>
                        </m:r>
                        <m:r>
                          <a:rPr lang="en-US" sz="2400" b="0" i="1" smtClean="0">
                            <a:latin typeface="Cambria Math" panose="02040503050406030204" pitchFamily="18" charset="0"/>
                          </a:rPr>
                          <m:t>𝑠</m:t>
                        </m:r>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𝐴</m:t>
                            </m:r>
                          </m:e>
                          <m:sub>
                            <m:r>
                              <a:rPr lang="en-US" sz="2400" b="0" i="1">
                                <a:latin typeface="Cambria Math" panose="02040503050406030204" pitchFamily="18" charset="0"/>
                              </a:rPr>
                              <m:t>1</m:t>
                            </m:r>
                          </m:sub>
                        </m:sSub>
                      </m:num>
                      <m:den>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+1)</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𝐴</m:t>
                            </m:r>
                          </m:e>
                          <m:sub>
                            <m:r>
                              <a:rPr lang="en-US" sz="2400" b="0" i="1" smtClean="0">
                                <a:latin typeface="Cambria Math" panose="02040503050406030204" pitchFamily="18" charset="0"/>
                              </a:rPr>
                              <m:t>2</m:t>
                            </m:r>
                          </m:sub>
                        </m:sSub>
                      </m:num>
                      <m:den>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+2)</m:t>
                        </m:r>
                      </m:den>
                    </m:f>
                  </m:oMath>
                </a14:m>
                <a:endParaRPr lang="en-US" sz="2400" dirty="0"/>
              </a:p>
              <a:p>
                <a:pPr algn="just"/>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+1</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b="0" i="1" smtClean="0">
                            <a:latin typeface="Cambria Math" panose="02040503050406030204" pitchFamily="18" charset="0"/>
                          </a:rPr>
                          <m:t>𝑠</m:t>
                        </m:r>
                        <m:r>
                          <a:rPr lang="en-US" sz="2400" b="0" i="1" smtClean="0">
                            <a:latin typeface="Cambria Math" panose="02040503050406030204" pitchFamily="18" charset="0"/>
                          </a:rPr>
                          <m:t>=−1</m:t>
                        </m:r>
                      </m:sub>
                    </m:sSub>
                  </m:oMath>
                </a14:m>
                <a:endParaRPr lang="en-US" sz="2400"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+1</m:t>
                                </m:r>
                              </m:e>
                            </m:d>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+1</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+2)</m:t>
                                </m:r>
                              </m:den>
                            </m:f>
                          </m:e>
                        </m:d>
                      </m:e>
                      <m:sub>
                        <m:r>
                          <a:rPr lang="en-US" sz="2400" i="1">
                            <a:latin typeface="Cambria Math" panose="02040503050406030204" pitchFamily="18" charset="0"/>
                          </a:rPr>
                          <m:t>𝑠</m:t>
                        </m:r>
                        <m:r>
                          <a:rPr lang="en-US" sz="2400" i="1">
                            <a:latin typeface="Cambria Math" panose="02040503050406030204" pitchFamily="18" charset="0"/>
                          </a:rPr>
                          <m:t>=−1</m:t>
                        </m:r>
                      </m:sub>
                    </m:sSub>
                  </m:oMath>
                </a14:m>
                <a:endParaRPr lang="en-US" sz="2400" dirty="0"/>
              </a:p>
              <a:p>
                <a:pPr algn="just"/>
                <a:r>
                  <a:rPr lang="en-US" sz="2400" dirty="0"/>
                  <a:t>     Therefore,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rPr>
                      <m:t>2</m:t>
                    </m:r>
                  </m:oMath>
                </a14:m>
                <a:endParaRPr lang="en-US" sz="2400" dirty="0"/>
              </a:p>
              <a:p>
                <a:pPr algn="just"/>
                <a:endParaRPr lang="en-US" sz="2400" dirty="0"/>
              </a:p>
              <a:p>
                <a:pPr algn="just"/>
                <a:endParaRPr lang="en-US" sz="2400" dirty="0"/>
              </a:p>
            </p:txBody>
          </p:sp>
        </mc:Choice>
        <mc:Fallback xmlns="">
          <p:sp>
            <p:nvSpPr>
              <p:cNvPr id="2" name="TextBox 1">
                <a:extLst>
                  <a:ext uri="{FF2B5EF4-FFF2-40B4-BE49-F238E27FC236}">
                    <a16:creationId xmlns:a16="http://schemas.microsoft.com/office/drawing/2014/main" id="{546542BE-D213-CC5B-9C8D-CBDAF2948622}"/>
                  </a:ext>
                </a:extLst>
              </p:cNvPr>
              <p:cNvSpPr txBox="1">
                <a:spLocks noRot="1" noChangeAspect="1" noMove="1" noResize="1" noEditPoints="1" noAdjustHandles="1" noChangeArrowheads="1" noChangeShapeType="1" noTextEdit="1"/>
              </p:cNvSpPr>
              <p:nvPr/>
            </p:nvSpPr>
            <p:spPr>
              <a:xfrm>
                <a:off x="579120" y="538480"/>
                <a:ext cx="11033760" cy="6931769"/>
              </a:xfrm>
              <a:prstGeom prst="rect">
                <a:avLst/>
              </a:prstGeom>
              <a:blipFill>
                <a:blip r:embed="rId2"/>
                <a:stretch>
                  <a:fillRect l="-884" r="-829"/>
                </a:stretch>
              </a:blipFill>
            </p:spPr>
            <p:txBody>
              <a:bodyPr/>
              <a:lstStyle/>
              <a:p>
                <a:r>
                  <a:rPr lang="en-US">
                    <a:noFill/>
                  </a:rPr>
                  <a:t> </a:t>
                </a:r>
              </a:p>
            </p:txBody>
          </p:sp>
        </mc:Fallback>
      </mc:AlternateContent>
    </p:spTree>
    <p:extLst>
      <p:ext uri="{BB962C8B-B14F-4D97-AF65-F5344CB8AC3E}">
        <p14:creationId xmlns:p14="http://schemas.microsoft.com/office/powerpoint/2010/main" val="84515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B8AE71-8351-C09B-0D4B-8A453892C717}"/>
                  </a:ext>
                </a:extLst>
              </p:cNvPr>
              <p:cNvSpPr txBox="1"/>
              <p:nvPr/>
            </p:nvSpPr>
            <p:spPr>
              <a:xfrm>
                <a:off x="589280" y="538480"/>
                <a:ext cx="11023600" cy="5898794"/>
              </a:xfrm>
              <a:prstGeom prst="rect">
                <a:avLst/>
              </a:prstGeom>
              <a:noFill/>
            </p:spPr>
            <p:txBody>
              <a:bodyPr wrap="square" rtlCol="0">
                <a:spAutoFit/>
              </a:bodyPr>
              <a:lstStyle/>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+2</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b="0" i="1" smtClean="0">
                            <a:latin typeface="Cambria Math" panose="02040503050406030204" pitchFamily="18" charset="0"/>
                          </a:rPr>
                          <m:t>𝑠</m:t>
                        </m:r>
                        <m:r>
                          <a:rPr lang="en-US" sz="2400" b="0" i="1" smtClean="0">
                            <a:latin typeface="Cambria Math" panose="02040503050406030204" pitchFamily="18" charset="0"/>
                          </a:rPr>
                          <m:t>=−2</m:t>
                        </m:r>
                      </m:sub>
                    </m:sSub>
                  </m:oMath>
                </a14:m>
                <a:endParaRPr lang="en-US" sz="2400"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+2</m:t>
                                </m:r>
                              </m:e>
                            </m:d>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+1</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+2)</m:t>
                                </m:r>
                              </m:den>
                            </m:f>
                          </m:e>
                        </m:d>
                      </m:e>
                      <m:sub>
                        <m:r>
                          <a:rPr lang="en-US" sz="2400" i="1">
                            <a:latin typeface="Cambria Math" panose="02040503050406030204" pitchFamily="18" charset="0"/>
                          </a:rPr>
                          <m:t>𝑠</m:t>
                        </m:r>
                        <m:r>
                          <a:rPr lang="en-US" sz="2400" i="1">
                            <a:latin typeface="Cambria Math" panose="02040503050406030204" pitchFamily="18" charset="0"/>
                          </a:rPr>
                          <m:t>=−2</m:t>
                        </m:r>
                      </m:sub>
                    </m:sSub>
                  </m:oMath>
                </a14:m>
                <a:endParaRPr lang="en-US" sz="2400" dirty="0"/>
              </a:p>
              <a:p>
                <a:pPr algn="just"/>
                <a:r>
                  <a:rPr lang="en-US" sz="2400" dirty="0"/>
                  <a:t>     Therefore,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i="1" smtClean="0">
                        <a:latin typeface="Cambria Math" panose="02040503050406030204" pitchFamily="18" charset="0"/>
                      </a:rPr>
                      <m:t>2</m:t>
                    </m:r>
                  </m:oMath>
                </a14:m>
                <a:endParaRPr lang="en-US" sz="2400" dirty="0"/>
              </a:p>
              <a:p>
                <a:pPr algn="just"/>
                <a:endParaRPr lang="en-US" sz="2400" dirty="0"/>
              </a:p>
              <a:p>
                <a:pPr algn="just"/>
                <a:r>
                  <a:rPr lang="en-US" sz="2400" dirty="0"/>
                  <a:t>     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2</m:t>
                        </m:r>
                      </m:num>
                      <m:den>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+1)</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2</m:t>
                        </m:r>
                      </m:num>
                      <m:den>
                        <m:r>
                          <a:rPr lang="en-US" sz="2400" b="0" i="1">
                            <a:latin typeface="Cambria Math" panose="02040503050406030204" pitchFamily="18" charset="0"/>
                          </a:rPr>
                          <m:t>(</m:t>
                        </m:r>
                        <m:r>
                          <a:rPr lang="en-US" sz="2400" b="0" i="1">
                            <a:latin typeface="Cambria Math" panose="02040503050406030204" pitchFamily="18" charset="0"/>
                          </a:rPr>
                          <m:t>𝑠</m:t>
                        </m:r>
                        <m:r>
                          <a:rPr lang="en-US" sz="2400" b="0" i="1">
                            <a:latin typeface="Cambria Math" panose="02040503050406030204" pitchFamily="18" charset="0"/>
                          </a:rPr>
                          <m:t>+2)</m:t>
                        </m:r>
                      </m:den>
                    </m:f>
                  </m:oMath>
                </a14:m>
                <a:endParaRPr lang="en-US" sz="2400" dirty="0"/>
              </a:p>
              <a:p>
                <a:pPr marL="342900" indent="-342900" algn="just">
                  <a:buFont typeface="Wingdings" panose="05000000000000000000" pitchFamily="2" charset="2"/>
                  <a:buChar char="Ø"/>
                </a:pPr>
                <a:r>
                  <a:rPr lang="en-US" sz="2400" dirty="0"/>
                  <a:t>We know,		</a:t>
                </a:r>
              </a:p>
              <a:p>
                <a:pPr algn="just"/>
                <a:endParaRPr lang="en-US" sz="2400" dirty="0"/>
              </a:p>
              <a:p>
                <a:pPr algn="just"/>
                <a:endParaRPr lang="en-US" sz="2400" dirty="0"/>
              </a:p>
              <a:p>
                <a:pPr marL="342900" indent="-342900" algn="just">
                  <a:buFont typeface="Wingdings" panose="05000000000000000000" pitchFamily="2" charset="2"/>
                  <a:buChar char="Ø"/>
                </a:pPr>
                <a:r>
                  <a:rPr lang="en-US" sz="2400" dirty="0"/>
                  <a:t>Therefore, 		</a:t>
                </a:r>
                <a14:m>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𝑇</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oMath>
                </a14:m>
                <a:endParaRPr lang="en-US" sz="2400" dirty="0"/>
              </a:p>
              <a:p>
                <a:pPr algn="just"/>
                <a:r>
                  <a:rPr lang="en-US" sz="2400" dirty="0"/>
                  <a:t>     Since,		</a:t>
                </a:r>
                <a:r>
                  <a:rPr lang="en-US" sz="2400" b="1" dirty="0"/>
                  <a:t> </a:t>
                </a:r>
                <a14:m>
                  <m:oMath xmlns:m="http://schemas.openxmlformats.org/officeDocument/2006/math">
                    <m:r>
                      <a:rPr lang="en-US" sz="2400" b="0" i="1" dirty="0" smtClean="0">
                        <a:latin typeface="Cambria Math" panose="02040503050406030204" pitchFamily="18" charset="0"/>
                      </a:rPr>
                      <m:t>𝑇</m:t>
                    </m:r>
                    <m:r>
                      <a:rPr lang="en-US" sz="2400" b="0" i="1" dirty="0" smtClean="0">
                        <a:latin typeface="Cambria Math" panose="02040503050406030204" pitchFamily="18" charset="0"/>
                      </a:rPr>
                      <m:t>=</m:t>
                    </m:r>
                  </m:oMath>
                </a14:m>
                <a:r>
                  <a:rPr lang="en-US" sz="2400" i="1" dirty="0"/>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5</m:t>
                        </m:r>
                      </m:den>
                    </m:f>
                    <m:r>
                      <a:rPr lang="en-US" sz="2400" b="0" i="1" smtClean="0">
                        <a:latin typeface="Cambria Math" panose="02040503050406030204" pitchFamily="18" charset="0"/>
                      </a:rPr>
                      <m:t>=0.2 </m:t>
                    </m:r>
                    <m:r>
                      <a:rPr lang="en-US" sz="2400" b="0" i="1" smtClean="0">
                        <a:latin typeface="Cambria Math" panose="02040503050406030204" pitchFamily="18" charset="0"/>
                      </a:rPr>
                      <m:t>𝑠𝑒𝑐</m:t>
                    </m:r>
                    <m:r>
                      <a:rPr lang="en-US" sz="2400" b="1" i="1" smtClean="0">
                        <a:latin typeface="Cambria Math" panose="02040503050406030204" pitchFamily="18" charset="0"/>
                      </a:rPr>
                      <m:t> </m:t>
                    </m:r>
                  </m:oMath>
                </a14:m>
                <a:endParaRPr lang="en-US" sz="2400" dirty="0"/>
              </a:p>
              <a:p>
                <a:pPr algn="just"/>
                <a:r>
                  <a:rPr lang="en-US" sz="2400" dirty="0"/>
                  <a:t>			</a:t>
                </a:r>
                <a14:m>
                  <m:oMath xmlns:m="http://schemas.openxmlformats.org/officeDocument/2006/math">
                    <m:r>
                      <a:rPr lang="en-US" sz="2400" i="1" smtClean="0">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2</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0.4</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oMath>
                </a14:m>
                <a:r>
                  <a:rPr lang="en-US" sz="2400" dirty="0"/>
                  <a:t>      ( simplify yourself)</a:t>
                </a:r>
              </a:p>
              <a:p>
                <a:pPr algn="just"/>
                <a:r>
                  <a:rPr lang="en-US" sz="2400" dirty="0"/>
                  <a:t>		</a:t>
                </a:r>
              </a:p>
            </p:txBody>
          </p:sp>
        </mc:Choice>
        <mc:Fallback xmlns="">
          <p:sp>
            <p:nvSpPr>
              <p:cNvPr id="2" name="TextBox 1">
                <a:extLst>
                  <a:ext uri="{FF2B5EF4-FFF2-40B4-BE49-F238E27FC236}">
                    <a16:creationId xmlns:a16="http://schemas.microsoft.com/office/drawing/2014/main" id="{27B8AE71-8351-C09B-0D4B-8A453892C717}"/>
                  </a:ext>
                </a:extLst>
              </p:cNvPr>
              <p:cNvSpPr txBox="1">
                <a:spLocks noRot="1" noChangeAspect="1" noMove="1" noResize="1" noEditPoints="1" noAdjustHandles="1" noChangeArrowheads="1" noChangeShapeType="1" noTextEdit="1"/>
              </p:cNvSpPr>
              <p:nvPr/>
            </p:nvSpPr>
            <p:spPr>
              <a:xfrm>
                <a:off x="589280" y="538480"/>
                <a:ext cx="11023600" cy="5898794"/>
              </a:xfrm>
              <a:prstGeom prst="rect">
                <a:avLst/>
              </a:prstGeom>
              <a:blipFill>
                <a:blip r:embed="rId2"/>
                <a:stretch>
                  <a:fillRect l="-774" t="-102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C4D104F-BDF4-036A-189B-C6ABD1DD3BA2}"/>
              </a:ext>
            </a:extLst>
          </p:cNvPr>
          <p:cNvPicPr>
            <a:picLocks noChangeAspect="1"/>
          </p:cNvPicPr>
          <p:nvPr/>
        </p:nvPicPr>
        <p:blipFill>
          <a:blip r:embed="rId3"/>
          <a:stretch>
            <a:fillRect/>
          </a:stretch>
        </p:blipFill>
        <p:spPr>
          <a:xfrm>
            <a:off x="3181278" y="3429001"/>
            <a:ext cx="4022162" cy="949960"/>
          </a:xfrm>
          <a:prstGeom prst="rect">
            <a:avLst/>
          </a:prstGeom>
        </p:spPr>
      </p:pic>
    </p:spTree>
    <p:extLst>
      <p:ext uri="{BB962C8B-B14F-4D97-AF65-F5344CB8AC3E}">
        <p14:creationId xmlns:p14="http://schemas.microsoft.com/office/powerpoint/2010/main" val="4293625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181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EBB62D-5900-B8D7-01BE-A1428616F0E8}"/>
                  </a:ext>
                </a:extLst>
              </p:cNvPr>
              <p:cNvSpPr txBox="1"/>
              <p:nvPr/>
            </p:nvSpPr>
            <p:spPr>
              <a:xfrm>
                <a:off x="579120" y="518160"/>
                <a:ext cx="11033760" cy="5632311"/>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IIR Filter Design by Bilinear Transformation (BLT):</a:t>
                </a:r>
              </a:p>
              <a:p>
                <a:pPr marL="342900" indent="-342900" algn="just">
                  <a:buFont typeface="Wingdings" panose="05000000000000000000" pitchFamily="2" charset="2"/>
                  <a:buChar char="Ø"/>
                </a:pPr>
                <a:r>
                  <a:rPr lang="en-US" sz="2400" b="1" i="1" dirty="0"/>
                  <a:t>IIM method</a:t>
                </a:r>
                <a:r>
                  <a:rPr lang="en-US" sz="2400" dirty="0"/>
                  <a:t> is </a:t>
                </a:r>
                <a:r>
                  <a:rPr lang="en-US" sz="2400" b="1" i="1" dirty="0"/>
                  <a:t>suitable</a:t>
                </a:r>
                <a:r>
                  <a:rPr lang="en-US" sz="2400" dirty="0"/>
                  <a:t> for the design of </a:t>
                </a:r>
                <a:r>
                  <a:rPr lang="en-US" sz="2400" b="1" i="1" dirty="0"/>
                  <a:t>lowpass and bandpass filters</a:t>
                </a:r>
                <a:r>
                  <a:rPr lang="en-US" sz="2400" dirty="0"/>
                  <a:t> whose resonant frequencies are low but </a:t>
                </a:r>
                <a:r>
                  <a:rPr lang="en-US" sz="2400" b="1" i="1" dirty="0"/>
                  <a:t>not suitable for highpass and band-reject filters</a:t>
                </a:r>
                <a:r>
                  <a:rPr lang="en-US" sz="2400" dirty="0"/>
                  <a:t>.</a:t>
                </a:r>
              </a:p>
              <a:p>
                <a:pPr algn="just"/>
                <a:endParaRPr lang="en-US" sz="2400" dirty="0"/>
              </a:p>
              <a:p>
                <a:pPr marL="342900" indent="-342900" algn="just">
                  <a:buFont typeface="Wingdings" panose="05000000000000000000" pitchFamily="2" charset="2"/>
                  <a:buChar char="Ø"/>
                </a:pPr>
                <a:r>
                  <a:rPr lang="en-US" sz="2400" dirty="0"/>
                  <a:t>This </a:t>
                </a:r>
                <a:r>
                  <a:rPr lang="en-US" sz="2400" b="1" i="1" dirty="0"/>
                  <a:t>limitation is overcome</a:t>
                </a:r>
                <a:r>
                  <a:rPr lang="en-US" sz="2400" dirty="0"/>
                  <a:t> in another mapping technique (</a:t>
                </a:r>
                <a:r>
                  <a:rPr lang="en-US" sz="2400" b="1" i="1" dirty="0"/>
                  <a:t>one-to-one mapping</a:t>
                </a:r>
                <a:r>
                  <a:rPr lang="en-US" sz="2400" dirty="0"/>
                  <a:t>) called the </a:t>
                </a:r>
                <a:r>
                  <a:rPr lang="en-US" sz="2400" b="1" i="1" dirty="0"/>
                  <a:t>Bilinear Transformation (BLT)</a:t>
                </a:r>
                <a:r>
                  <a:rPr lang="en-US" sz="2400" dirty="0"/>
                  <a:t>. The </a:t>
                </a:r>
                <a:r>
                  <a:rPr lang="en-US" sz="2400" b="1" i="1" dirty="0"/>
                  <a:t>BLT maps the </a:t>
                </a:r>
                <a14:m>
                  <m:oMath xmlns:m="http://schemas.openxmlformats.org/officeDocument/2006/math">
                    <m:r>
                      <a:rPr lang="en-US" sz="2400" b="1" i="1" smtClean="0">
                        <a:latin typeface="Cambria Math" panose="02040503050406030204" pitchFamily="18" charset="0"/>
                      </a:rPr>
                      <m:t>𝒋</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oMath>
                </a14:m>
                <a:r>
                  <a:rPr lang="en-US" sz="2400" b="1" i="1" dirty="0"/>
                  <a:t>axis into the unit circle in the z–plane only once</a:t>
                </a:r>
                <a:r>
                  <a:rPr lang="en-US" sz="2400" dirty="0"/>
                  <a:t>, which avoids aliasing of frequency components.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Also, the </a:t>
                </a:r>
                <a:r>
                  <a:rPr lang="en-US" sz="2400" b="1" i="1" dirty="0"/>
                  <a:t>transformation of strong and stable analog filter</a:t>
                </a:r>
                <a:r>
                  <a:rPr lang="en-US" sz="2400" dirty="0"/>
                  <a:t> results in a </a:t>
                </a:r>
                <a:r>
                  <a:rPr lang="en-US" sz="2400" b="1" i="1" dirty="0"/>
                  <a:t>stable digital filter</a:t>
                </a:r>
                <a:r>
                  <a:rPr lang="en-US" sz="2400" dirty="0"/>
                  <a:t> as </a:t>
                </a:r>
                <a:r>
                  <a:rPr lang="en-US" sz="2400" b="1" i="1" dirty="0"/>
                  <a:t>all poles in the LHP of s-plane are mapped onto the points inside the unit circle of z–plane</a:t>
                </a:r>
                <a:r>
                  <a:rPr lang="en-US" sz="2400" dirty="0"/>
                  <a:t>.</a:t>
                </a:r>
              </a:p>
              <a:p>
                <a:pPr algn="just"/>
                <a:endParaRPr lang="en-US" sz="2400" dirty="0"/>
              </a:p>
              <a:p>
                <a:pPr marL="342900" indent="-342900" algn="just">
                  <a:buFont typeface="Arial" panose="020B0604020202020204" pitchFamily="34" charset="0"/>
                  <a:buChar char="•"/>
                </a:pPr>
                <a:r>
                  <a:rPr lang="en-US" sz="2400" b="1" dirty="0">
                    <a:solidFill>
                      <a:schemeClr val="accent1"/>
                    </a:solidFill>
                  </a:rPr>
                  <a:t>Develop of the Transformation:</a:t>
                </a:r>
              </a:p>
              <a:p>
                <a:pPr marL="342900" indent="-342900" algn="just">
                  <a:buFont typeface="Wingdings" panose="05000000000000000000" pitchFamily="2" charset="2"/>
                  <a:buChar char="Ø"/>
                </a:pPr>
                <a:r>
                  <a:rPr lang="en-US" sz="2400" dirty="0"/>
                  <a:t>The BLT is obtained by using the Trapezoidal formula for the numerical integration. Let, us consider an analog filter with the transfer function as: </a:t>
                </a:r>
              </a:p>
            </p:txBody>
          </p:sp>
        </mc:Choice>
        <mc:Fallback xmlns="">
          <p:sp>
            <p:nvSpPr>
              <p:cNvPr id="2" name="TextBox 1">
                <a:extLst>
                  <a:ext uri="{FF2B5EF4-FFF2-40B4-BE49-F238E27FC236}">
                    <a16:creationId xmlns:a16="http://schemas.microsoft.com/office/drawing/2014/main" id="{B7EBB62D-5900-B8D7-01BE-A1428616F0E8}"/>
                  </a:ext>
                </a:extLst>
              </p:cNvPr>
              <p:cNvSpPr txBox="1">
                <a:spLocks noRot="1" noChangeAspect="1" noMove="1" noResize="1" noEditPoints="1" noAdjustHandles="1" noChangeArrowheads="1" noChangeShapeType="1" noTextEdit="1"/>
              </p:cNvSpPr>
              <p:nvPr/>
            </p:nvSpPr>
            <p:spPr>
              <a:xfrm>
                <a:off x="579120" y="518160"/>
                <a:ext cx="11033760" cy="5632311"/>
              </a:xfrm>
              <a:prstGeom prst="rect">
                <a:avLst/>
              </a:prstGeom>
              <a:blipFill>
                <a:blip r:embed="rId2"/>
                <a:stretch>
                  <a:fillRect l="-718" t="-866" r="-829" b="-1515"/>
                </a:stretch>
              </a:blipFill>
            </p:spPr>
            <p:txBody>
              <a:bodyPr/>
              <a:lstStyle/>
              <a:p>
                <a:r>
                  <a:rPr lang="en-US">
                    <a:noFill/>
                  </a:rPr>
                  <a:t> </a:t>
                </a:r>
              </a:p>
            </p:txBody>
          </p:sp>
        </mc:Fallback>
      </mc:AlternateContent>
    </p:spTree>
    <p:extLst>
      <p:ext uri="{BB962C8B-B14F-4D97-AF65-F5344CB8AC3E}">
        <p14:creationId xmlns:p14="http://schemas.microsoft.com/office/powerpoint/2010/main" val="118649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8E6896-9109-3ADB-83BA-C49B70182790}"/>
                  </a:ext>
                </a:extLst>
              </p:cNvPr>
              <p:cNvSpPr txBox="1"/>
              <p:nvPr/>
            </p:nvSpPr>
            <p:spPr>
              <a:xfrm>
                <a:off x="599440" y="528320"/>
                <a:ext cx="10993120" cy="5999015"/>
              </a:xfrm>
              <a:prstGeom prst="rect">
                <a:avLst/>
              </a:prstGeom>
              <a:noFill/>
            </p:spPr>
            <p:txBody>
              <a:bodyPr wrap="square" rtlCol="0">
                <a:spAutoFit/>
              </a:bodyPr>
              <a:lstStyle/>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den>
                    </m:f>
                  </m:oMath>
                </a14:m>
                <a:r>
                  <a:rPr lang="en-US" sz="2400" b="0" dirty="0"/>
                  <a:t>						…..1</a:t>
                </a:r>
              </a:p>
              <a:p>
                <a:pPr algn="just"/>
                <a:endParaRPr lang="en-US" sz="2400" dirty="0"/>
              </a:p>
              <a:p>
                <a:pPr marL="342900" indent="-342900" algn="just">
                  <a:buFont typeface="Wingdings" panose="05000000000000000000" pitchFamily="2" charset="2"/>
                  <a:buChar char="Ø"/>
                </a:pPr>
                <a:r>
                  <a:rPr lang="en-US" sz="2400" dirty="0"/>
                  <a:t>The </a:t>
                </a:r>
                <a:r>
                  <a:rPr lang="en-US" sz="2400" b="1" i="1" dirty="0"/>
                  <a:t>differential equation describing the analog filter</a:t>
                </a:r>
                <a:r>
                  <a:rPr lang="en-US" sz="2400" dirty="0"/>
                  <a:t> is</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num>
                      <m:den>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den>
                    </m:f>
                  </m:oMath>
                </a14:m>
                <a:endParaRPr lang="en-US" sz="2400" dirty="0"/>
              </a:p>
              <a:p>
                <a:pPr algn="just"/>
                <a:r>
                  <a:rPr lang="en-US" sz="2400" dirty="0"/>
                  <a:t>     Or, 				</a:t>
                </a:r>
                <a:r>
                  <a:rPr lang="en-US" sz="2400" b="0" dirty="0"/>
                  <a:t>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 </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r>
                      <a:rPr lang="en-US" sz="2400" b="0" i="1" smtClean="0">
                        <a:latin typeface="Cambria Math" panose="02040503050406030204" pitchFamily="18" charset="0"/>
                      </a:rPr>
                      <m:t>𝑎𝑌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i="1">
                        <a:latin typeface="Cambria Math" panose="02040503050406030204" pitchFamily="18" charset="0"/>
                      </a:rPr>
                      <m:t>=</m:t>
                    </m:r>
                    <m:r>
                      <a:rPr lang="en-US" sz="2400" i="1">
                        <a:latin typeface="Cambria Math" panose="02040503050406030204" pitchFamily="18" charset="0"/>
                      </a:rPr>
                      <m:t>𝑏𝑋</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a:t>
                </a:r>
              </a:p>
              <a:p>
                <a:pPr algn="just"/>
                <a:endParaRPr lang="en-US" sz="2400" dirty="0"/>
              </a:p>
              <a:p>
                <a:pPr marL="342900" indent="-342900" algn="just">
                  <a:buFont typeface="Wingdings" panose="05000000000000000000" pitchFamily="2" charset="2"/>
                  <a:buChar char="Ø"/>
                </a:pPr>
                <a:r>
                  <a:rPr lang="en-US" sz="2400" dirty="0"/>
                  <a:t>Taking </a:t>
                </a:r>
                <a:r>
                  <a:rPr lang="en-US" sz="2400" b="1" i="1" dirty="0"/>
                  <a:t>inverse Laplace transform</a:t>
                </a:r>
                <a:r>
                  <a:rPr lang="en-US" sz="2400" dirty="0"/>
                  <a:t>, we get</a:t>
                </a:r>
              </a:p>
              <a:p>
                <a:pPr algn="just"/>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𝑎𝑦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…..2</a:t>
                </a:r>
              </a:p>
              <a:p>
                <a:pPr marL="342900" indent="-342900" algn="just">
                  <a:buFont typeface="Wingdings" panose="05000000000000000000" pitchFamily="2" charset="2"/>
                  <a:buChar char="Ø"/>
                </a:pPr>
                <a:r>
                  <a:rPr lang="en-US" sz="2400" dirty="0"/>
                  <a:t>Suppose that we integrate the derivative and approximate the integral by the trapezoidal formula. Thus</a:t>
                </a:r>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limLoc m:val="undOvr"/>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0</m:t>
                            </m:r>
                          </m:sub>
                        </m:sSub>
                      </m:sub>
                      <m:sup>
                        <m:r>
                          <a:rPr lang="en-US" sz="2400" b="0" i="1" smtClean="0">
                            <a:latin typeface="Cambria Math" panose="02040503050406030204" pitchFamily="18" charset="0"/>
                          </a:rPr>
                          <m:t>𝑡</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𝜏</m:t>
                            </m:r>
                          </m:e>
                        </m:d>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e>
                    </m:nary>
                  </m:oMath>
                </a14:m>
                <a:r>
                  <a:rPr lang="en-US" sz="2400" dirty="0"/>
                  <a:t>				…..3</a:t>
                </a:r>
              </a:p>
              <a:p>
                <a:pPr algn="just"/>
                <a:endParaRPr lang="en-US" sz="2400" dirty="0"/>
              </a:p>
              <a:p>
                <a:pPr algn="just"/>
                <a:r>
                  <a:rPr lang="en-US" sz="2400" dirty="0"/>
                  <a:t>     where,		</a:t>
                </a:r>
                <a:r>
                  <a:rPr lang="en-US" sz="2400" b="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oMath>
                </a14:m>
                <a:r>
                  <a:rPr lang="en-US" sz="2400" dirty="0"/>
                  <a:t> derivative of </a:t>
                </a:r>
                <a14:m>
                  <m:oMath xmlns:m="http://schemas.openxmlformats.org/officeDocument/2006/math">
                    <m:r>
                      <a:rPr lang="en-US" sz="2400" i="1">
                        <a:latin typeface="Cambria Math" panose="02040503050406030204" pitchFamily="18" charset="0"/>
                      </a:rPr>
                      <m:t>𝑦</m:t>
                    </m:r>
                    <m:d>
                      <m:dPr>
                        <m:ctrlPr>
                          <a:rPr lang="en-US" sz="2400" i="1">
                            <a:latin typeface="Cambria Math" panose="02040503050406030204" pitchFamily="18" charset="0"/>
                          </a:rPr>
                        </m:ctrlPr>
                      </m:dPr>
                      <m:e>
                        <m:r>
                          <a:rPr lang="en-US" sz="2400" i="1">
                            <a:latin typeface="Cambria Math" panose="02040503050406030204" pitchFamily="18" charset="0"/>
                          </a:rPr>
                          <m:t>𝑡</m:t>
                        </m:r>
                      </m:e>
                    </m:d>
                  </m:oMath>
                </a14:m>
                <a:endParaRPr lang="en-US" sz="2400" dirty="0"/>
              </a:p>
            </p:txBody>
          </p:sp>
        </mc:Choice>
        <mc:Fallback xmlns="">
          <p:sp>
            <p:nvSpPr>
              <p:cNvPr id="2" name="TextBox 1">
                <a:extLst>
                  <a:ext uri="{FF2B5EF4-FFF2-40B4-BE49-F238E27FC236}">
                    <a16:creationId xmlns:a16="http://schemas.microsoft.com/office/drawing/2014/main" id="{858E6896-9109-3ADB-83BA-C49B70182790}"/>
                  </a:ext>
                </a:extLst>
              </p:cNvPr>
              <p:cNvSpPr txBox="1">
                <a:spLocks noRot="1" noChangeAspect="1" noMove="1" noResize="1" noEditPoints="1" noAdjustHandles="1" noChangeArrowheads="1" noChangeShapeType="1" noTextEdit="1"/>
              </p:cNvSpPr>
              <p:nvPr/>
            </p:nvSpPr>
            <p:spPr>
              <a:xfrm>
                <a:off x="599440" y="528320"/>
                <a:ext cx="10993120" cy="5999015"/>
              </a:xfrm>
              <a:prstGeom prst="rect">
                <a:avLst/>
              </a:prstGeom>
              <a:blipFill>
                <a:blip r:embed="rId2"/>
                <a:stretch>
                  <a:fillRect l="-721" r="-831" b="-1423"/>
                </a:stretch>
              </a:blipFill>
            </p:spPr>
            <p:txBody>
              <a:bodyPr/>
              <a:lstStyle/>
              <a:p>
                <a:r>
                  <a:rPr lang="en-US">
                    <a:noFill/>
                  </a:rPr>
                  <a:t> </a:t>
                </a:r>
              </a:p>
            </p:txBody>
          </p:sp>
        </mc:Fallback>
      </mc:AlternateContent>
    </p:spTree>
    <p:extLst>
      <p:ext uri="{BB962C8B-B14F-4D97-AF65-F5344CB8AC3E}">
        <p14:creationId xmlns:p14="http://schemas.microsoft.com/office/powerpoint/2010/main" val="18574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80BA8-9F86-6BF7-22AB-90F8127643FC}"/>
              </a:ext>
            </a:extLst>
          </p:cNvPr>
          <p:cNvSpPr txBox="1"/>
          <p:nvPr/>
        </p:nvSpPr>
        <p:spPr>
          <a:xfrm>
            <a:off x="579120" y="528320"/>
            <a:ext cx="11013440" cy="6370975"/>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t>Note:</a:t>
            </a:r>
          </a:p>
          <a:p>
            <a:pPr marL="342900" indent="-342900" algn="just">
              <a:buFont typeface="Wingdings" panose="05000000000000000000" pitchFamily="2" charset="2"/>
              <a:buChar char="Ø"/>
            </a:pPr>
            <a:r>
              <a:rPr lang="en-US" sz="2400" dirty="0"/>
              <a:t>In </a:t>
            </a:r>
            <a:r>
              <a:rPr lang="en-US" sz="2400" b="1" i="1" dirty="0"/>
              <a:t>digital filter design</a:t>
            </a:r>
            <a:r>
              <a:rPr lang="en-US" sz="2400" dirty="0"/>
              <a:t>, frequency transformations are described in both the analog and digital domains for transforming a lowpass prototype filter into either another low pass, bandpass, bandstop, or highpass filter.</a:t>
            </a:r>
          </a:p>
          <a:p>
            <a:pPr algn="just"/>
            <a:endParaRPr lang="en-US" sz="2400" dirty="0"/>
          </a:p>
          <a:p>
            <a:pPr marL="342900" indent="-342900" algn="just">
              <a:buFont typeface="Wingdings" panose="05000000000000000000" pitchFamily="2" charset="2"/>
              <a:buChar char="Ø"/>
            </a:pPr>
            <a:r>
              <a:rPr lang="en-US" sz="2400" dirty="0"/>
              <a:t>In the </a:t>
            </a:r>
            <a:r>
              <a:rPr lang="en-US" sz="2400" b="1" i="1" dirty="0"/>
              <a:t>design of IIR filters</a:t>
            </a:r>
            <a:r>
              <a:rPr lang="en-US" sz="2400" dirty="0"/>
              <a:t>, only the </a:t>
            </a:r>
            <a:r>
              <a:rPr lang="en-US" sz="2400" b="1" i="1" dirty="0"/>
              <a:t>desired magnitude response is specified</a:t>
            </a:r>
            <a:r>
              <a:rPr lang="en-US" sz="2400" dirty="0"/>
              <a:t> and the phase response obtained from the design methodology is accepted.</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q"/>
            </a:pPr>
            <a:r>
              <a:rPr lang="en-US" sz="2400" b="1" dirty="0">
                <a:solidFill>
                  <a:schemeClr val="accent2">
                    <a:lumMod val="50000"/>
                  </a:schemeClr>
                </a:solidFill>
              </a:rPr>
              <a:t>Advantages and Disadvantages of Digital Filters:</a:t>
            </a:r>
          </a:p>
          <a:p>
            <a:pPr marL="342900" indent="-342900" algn="just">
              <a:buFont typeface="Courier New" panose="02070309020205020404" pitchFamily="49" charset="0"/>
              <a:buChar char="o"/>
            </a:pPr>
            <a:r>
              <a:rPr lang="en-US" sz="2400" b="1" dirty="0"/>
              <a:t>Advantages:</a:t>
            </a:r>
          </a:p>
          <a:p>
            <a:pPr marL="457200" indent="-457200" algn="just">
              <a:buFont typeface="+mj-lt"/>
              <a:buAutoNum type="alphaLcPeriod"/>
            </a:pPr>
            <a:r>
              <a:rPr lang="en-US" sz="2400" dirty="0"/>
              <a:t>Digital filters are flexible, portable, accurate than analog filters.</a:t>
            </a:r>
          </a:p>
          <a:p>
            <a:pPr marL="457200" indent="-457200" algn="just">
              <a:buFont typeface="+mj-lt"/>
              <a:buAutoNum type="alphaLcPeriod"/>
            </a:pPr>
            <a:r>
              <a:rPr lang="en-US" sz="2400" dirty="0"/>
              <a:t>Thermal stability to compensate </a:t>
            </a:r>
            <a:r>
              <a:rPr lang="en-US" sz="2400" dirty="0" err="1"/>
              <a:t>fo</a:t>
            </a:r>
            <a:r>
              <a:rPr lang="en-US" sz="2400" dirty="0"/>
              <a:t> element value changes. ( temperature, humidity etc.)</a:t>
            </a:r>
          </a:p>
          <a:p>
            <a:pPr marL="457200" indent="-457200" algn="just">
              <a:buFont typeface="+mj-lt"/>
              <a:buAutoNum type="alphaLcPeriod"/>
            </a:pPr>
            <a:r>
              <a:rPr lang="en-US" sz="2400" dirty="0"/>
              <a:t>Precision to enhance filter performance.</a:t>
            </a:r>
          </a:p>
          <a:p>
            <a:pPr marL="457200" indent="-457200" algn="just">
              <a:buFont typeface="+mj-lt"/>
              <a:buAutoNum type="alphaLcPeriod"/>
            </a:pPr>
            <a:r>
              <a:rPr lang="en-US" sz="2400" dirty="0"/>
              <a:t>Adaptability to changes in frequency response.</a:t>
            </a:r>
          </a:p>
          <a:p>
            <a:pPr marL="457200" indent="-457200" algn="just">
              <a:buFont typeface="+mj-lt"/>
              <a:buAutoNum type="alphaLcPeriod"/>
            </a:pPr>
            <a:r>
              <a:rPr lang="en-US" sz="2400" dirty="0"/>
              <a:t>Multiplexing to match input bit rate.</a:t>
            </a:r>
          </a:p>
          <a:p>
            <a:pPr algn="just"/>
            <a:endParaRPr lang="en-US" sz="2400" dirty="0"/>
          </a:p>
        </p:txBody>
      </p:sp>
    </p:spTree>
    <p:extLst>
      <p:ext uri="{BB962C8B-B14F-4D97-AF65-F5344CB8AC3E}">
        <p14:creationId xmlns:p14="http://schemas.microsoft.com/office/powerpoint/2010/main" val="901437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76259B6-D72D-E68B-51C8-EAA464F5576D}"/>
                  </a:ext>
                </a:extLst>
              </p:cNvPr>
              <p:cNvSpPr txBox="1"/>
              <p:nvPr/>
            </p:nvSpPr>
            <p:spPr>
              <a:xfrm>
                <a:off x="579120" y="518160"/>
                <a:ext cx="11033760" cy="596887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 approximation of the integral in equation (3) by the trapezoidal formula at </a:t>
                </a:r>
                <a14:m>
                  <m:oMath xmlns:m="http://schemas.openxmlformats.org/officeDocument/2006/math">
                    <m:r>
                      <a:rPr lang="en-US" sz="2400" i="1" dirty="0">
                        <a:latin typeface="Cambria Math" panose="02040503050406030204" pitchFamily="18" charset="0"/>
                      </a:rPr>
                      <m:t>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𝑛𝑇</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𝑛𝑇</m:t>
                    </m:r>
                    <m:r>
                      <a:rPr lang="en-US" sz="2400" b="0" i="1" smtClean="0">
                        <a:latin typeface="Cambria Math" panose="02040503050406030204" pitchFamily="18" charset="0"/>
                      </a:rPr>
                      <m:t>−</m:t>
                    </m:r>
                    <m:r>
                      <a:rPr lang="en-US" sz="2400" b="0" i="1" smtClean="0">
                        <a:latin typeface="Cambria Math" panose="02040503050406030204" pitchFamily="18" charset="0"/>
                      </a:rPr>
                      <m:t>𝑇</m:t>
                    </m:r>
                  </m:oMath>
                </a14:m>
                <a:r>
                  <a:rPr lang="en-US" sz="2400" dirty="0"/>
                  <a:t> yields</a:t>
                </a:r>
              </a:p>
              <a:p>
                <a:pPr marL="342900" indent="-342900" algn="just">
                  <a:buFont typeface="Wingdings" panose="05000000000000000000" pitchFamily="2" charset="2"/>
                  <a:buChar char="Ø"/>
                </a:pPr>
                <a:endParaRPr lang="en-US" sz="2400" dirty="0"/>
              </a:p>
              <a:p>
                <a:pPr algn="just"/>
                <a:r>
                  <a:rPr lang="en-US" sz="2400" dirty="0"/>
                  <a:t>											…..4</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At </a:t>
                </a:r>
                <a14:m>
                  <m:oMath xmlns:m="http://schemas.openxmlformats.org/officeDocument/2006/math">
                    <m:r>
                      <a:rPr lang="en-US" sz="2400" i="1" dirty="0" smtClean="0">
                        <a:latin typeface="Cambria Math" panose="02040503050406030204" pitchFamily="18" charset="0"/>
                      </a:rPr>
                      <m:t>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𝑛𝑇</m:t>
                    </m:r>
                  </m:oMath>
                </a14:m>
                <a:r>
                  <a:rPr lang="en-US" sz="2400" dirty="0"/>
                  <a:t>, equation (2) becomes</a:t>
                </a:r>
              </a:p>
              <a:p>
                <a:pPr algn="just"/>
                <a:r>
                  <a:rPr lang="en-US" sz="2400" dirty="0"/>
                  <a:t>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b="0" i="1" dirty="0" smtClean="0">
                        <a:latin typeface="Cambria Math" panose="02040503050406030204" pitchFamily="18" charset="0"/>
                      </a:rPr>
                      <m:t>𝑛𝑇</m:t>
                    </m:r>
                    <m:r>
                      <a:rPr lang="en-US" sz="2400" i="1" dirty="0" smtClean="0">
                        <a:latin typeface="Cambria Math" panose="02040503050406030204" pitchFamily="18" charset="0"/>
                      </a:rPr>
                      <m:t>)=−</m:t>
                    </m:r>
                    <m:r>
                      <a:rPr lang="en-US" sz="2400" i="1" dirty="0" smtClean="0">
                        <a:latin typeface="Cambria Math" panose="02040503050406030204" pitchFamily="18" charset="0"/>
                      </a:rPr>
                      <m:t>𝑎𝑦</m:t>
                    </m:r>
                    <m:r>
                      <a:rPr lang="en-US" sz="2400" i="1" dirty="0" smtClean="0">
                        <a:latin typeface="Cambria Math" panose="02040503050406030204" pitchFamily="18" charset="0"/>
                      </a:rPr>
                      <m:t>(</m:t>
                    </m:r>
                    <m:r>
                      <a:rPr lang="en-US" sz="2400" i="1" dirty="0">
                        <a:latin typeface="Cambria Math" panose="02040503050406030204" pitchFamily="18" charset="0"/>
                      </a:rPr>
                      <m:t>𝑛𝑇</m:t>
                    </m:r>
                    <m:r>
                      <a:rPr lang="en-US" sz="2400" i="1" dirty="0" smtClean="0">
                        <a:latin typeface="Cambria Math" panose="02040503050406030204" pitchFamily="18" charset="0"/>
                      </a:rPr>
                      <m:t>)+</m:t>
                    </m:r>
                    <m:r>
                      <a:rPr lang="en-US" sz="2400" i="1" dirty="0" smtClean="0">
                        <a:latin typeface="Cambria Math" panose="02040503050406030204" pitchFamily="18" charset="0"/>
                      </a:rPr>
                      <m:t>𝑏𝑥</m:t>
                    </m:r>
                    <m:r>
                      <a:rPr lang="en-US" sz="2400" i="1" dirty="0" smtClean="0">
                        <a:latin typeface="Cambria Math" panose="02040503050406030204" pitchFamily="18" charset="0"/>
                      </a:rPr>
                      <m:t>(</m:t>
                    </m:r>
                    <m:r>
                      <a:rPr lang="en-US" sz="2400" i="1" dirty="0">
                        <a:latin typeface="Cambria Math" panose="02040503050406030204" pitchFamily="18" charset="0"/>
                      </a:rPr>
                      <m:t>𝑛𝑇</m:t>
                    </m:r>
                    <m:r>
                      <a:rPr lang="en-US" sz="2400" i="1" dirty="0">
                        <a:latin typeface="Cambria Math" panose="02040503050406030204" pitchFamily="18" charset="0"/>
                      </a:rPr>
                      <m:t>)</m:t>
                    </m:r>
                  </m:oMath>
                </a14:m>
                <a:r>
                  <a:rPr lang="en-US" sz="2400" dirty="0"/>
                  <a:t>			….5</a:t>
                </a:r>
              </a:p>
              <a:p>
                <a:pPr algn="just"/>
                <a:endParaRPr lang="en-US" sz="2400" dirty="0"/>
              </a:p>
              <a:p>
                <a:pPr marL="342900" indent="-342900" algn="just">
                  <a:buFont typeface="Wingdings" panose="05000000000000000000" pitchFamily="2" charset="2"/>
                  <a:buChar char="Ø"/>
                </a:pPr>
                <a:r>
                  <a:rPr lang="en-US" sz="2400" dirty="0"/>
                  <a:t>Substituting equation (5) in equation (4), and define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a:latin typeface="Cambria Math" panose="02040503050406030204" pitchFamily="18" charset="0"/>
                      </a:rPr>
                      <m:t>𝑛𝑇</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b="0" i="1" dirty="0" smtClean="0">
                        <a:latin typeface="Cambria Math" panose="02040503050406030204" pitchFamily="18" charset="0"/>
                      </a:rPr>
                      <m:t>[</m:t>
                    </m:r>
                    <m:r>
                      <a:rPr lang="en-US" sz="2400" i="1" dirty="0">
                        <a:latin typeface="Cambria Math" panose="02040503050406030204" pitchFamily="18" charset="0"/>
                      </a:rPr>
                      <m:t>𝑛</m:t>
                    </m:r>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𝑛𝑇</m:t>
                    </m:r>
                    <m:r>
                      <a:rPr lang="en-US" sz="2400" i="1" dirty="0">
                        <a:latin typeface="Cambria Math" panose="02040503050406030204" pitchFamily="18" charset="0"/>
                      </a:rPr>
                      <m:t>)≡</m:t>
                    </m:r>
                    <m:r>
                      <a:rPr lang="en-US" sz="2400" b="0" i="1" dirty="0" smtClean="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a:t>
                </a:r>
                <a14:m>
                  <m:oMath xmlns:m="http://schemas.openxmlformats.org/officeDocument/2006/math">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𝑛𝑇</m:t>
                    </m:r>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b="0" i="1" dirty="0" smtClean="0">
                        <a:latin typeface="Cambria Math" panose="02040503050406030204" pitchFamily="18" charset="0"/>
                      </a:rPr>
                      <m:t>−1</m:t>
                    </m:r>
                    <m:r>
                      <a:rPr lang="en-US" sz="2400" i="1" dirty="0">
                        <a:latin typeface="Cambria Math" panose="02040503050406030204" pitchFamily="18" charset="0"/>
                      </a:rPr>
                      <m:t>]</m:t>
                    </m:r>
                  </m:oMath>
                </a14:m>
                <a:r>
                  <a:rPr lang="en-US" sz="2400" dirty="0"/>
                  <a:t> n and </a:t>
                </a:r>
                <a14:m>
                  <m:oMath xmlns:m="http://schemas.openxmlformats.org/officeDocument/2006/math">
                    <m:r>
                      <a:rPr lang="en-US" sz="2400" b="0" i="1" dirty="0" smtClean="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𝑛𝑇</m:t>
                    </m:r>
                    <m:r>
                      <a:rPr lang="en-US" sz="2400" i="1" dirty="0">
                        <a:latin typeface="Cambria Math" panose="02040503050406030204" pitchFamily="18" charset="0"/>
                      </a:rPr>
                      <m:t>−</m:t>
                    </m:r>
                    <m:r>
                      <a:rPr lang="en-US" sz="2400" i="1" dirty="0">
                        <a:latin typeface="Cambria Math" panose="02040503050406030204" pitchFamily="18" charset="0"/>
                      </a:rPr>
                      <m:t>𝑇</m:t>
                    </m:r>
                    <m:r>
                      <a:rPr lang="en-US" sz="2400" i="1" dirty="0">
                        <a:latin typeface="Cambria Math" panose="02040503050406030204" pitchFamily="18" charset="0"/>
                      </a:rPr>
                      <m:t>)≡</m:t>
                    </m:r>
                    <m:r>
                      <a:rPr lang="en-US" sz="2400" b="0" i="1" dirty="0" smtClean="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−1]</m:t>
                    </m:r>
                  </m:oMath>
                </a14:m>
                <a:r>
                  <a:rPr lang="en-US" sz="2400" dirty="0"/>
                  <a:t>, we have</a:t>
                </a:r>
              </a:p>
              <a:p>
                <a:pPr algn="just"/>
                <a:endParaRPr lang="en-US" sz="2400" dirty="0"/>
              </a:p>
              <a:p>
                <a:pPr algn="just"/>
                <a:r>
                  <a:rPr lang="en-US" sz="2400" dirty="0"/>
                  <a:t>	</a:t>
                </a:r>
                <a14:m>
                  <m:oMath xmlns:m="http://schemas.openxmlformats.org/officeDocument/2006/math">
                    <m:r>
                      <a:rPr lang="en-US" sz="2400" b="0" i="1" dirty="0" smtClean="0">
                        <a:latin typeface="Cambria Math" panose="02040503050406030204" pitchFamily="18" charset="0"/>
                      </a:rPr>
                      <m:t>𝑦</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𝑇</m:t>
                        </m:r>
                      </m:num>
                      <m:den>
                        <m:r>
                          <a:rPr lang="en-US" sz="2400" b="0" i="1" dirty="0" smtClean="0">
                            <a:latin typeface="Cambria Math" panose="02040503050406030204" pitchFamily="18" charset="0"/>
                          </a:rPr>
                          <m:t>2</m:t>
                        </m:r>
                      </m:den>
                    </m:f>
                    <m:r>
                      <a:rPr lang="en-US" sz="2400" b="0" i="1" dirty="0" smtClean="0">
                        <a:latin typeface="Cambria Math" panose="02040503050406030204" pitchFamily="18" charset="0"/>
                      </a:rPr>
                      <m:t>[</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m:t>
                        </m:r>
                        <m:r>
                          <a:rPr lang="en-US" sz="2400" b="0" i="1" dirty="0" smtClean="0">
                            <a:latin typeface="Cambria Math" panose="02040503050406030204" pitchFamily="18" charset="0"/>
                          </a:rPr>
                          <m:t>𝑎𝑦</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𝑏𝑥</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e>
                        </m:d>
                      </m:e>
                    </m:d>
                    <m:r>
                      <a:rPr lang="en-US" sz="2400" b="0" i="1" dirty="0" smtClean="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𝑎𝑦</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r>
                              <a:rPr lang="en-US" sz="2400" b="0" i="1" dirty="0" smtClean="0">
                                <a:latin typeface="Cambria Math" panose="02040503050406030204" pitchFamily="18" charset="0"/>
                              </a:rPr>
                              <m:t>−1</m:t>
                            </m:r>
                          </m:e>
                        </m:d>
                        <m:r>
                          <a:rPr lang="en-US" sz="2400" i="1" dirty="0">
                            <a:latin typeface="Cambria Math" panose="02040503050406030204" pitchFamily="18" charset="0"/>
                          </a:rPr>
                          <m:t>+</m:t>
                        </m:r>
                        <m:r>
                          <a:rPr lang="en-US" sz="2400" i="1" dirty="0">
                            <a:latin typeface="Cambria Math" panose="02040503050406030204" pitchFamily="18" charset="0"/>
                          </a:rPr>
                          <m:t>𝑏𝑥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e>
                    </m:d>
                    <m:r>
                      <a:rPr lang="en-US" sz="2400" b="0" i="1" dirty="0" smtClean="0">
                        <a:latin typeface="Cambria Math" panose="02040503050406030204" pitchFamily="18" charset="0"/>
                      </a:rPr>
                      <m:t>+</m:t>
                    </m:r>
                    <m:r>
                      <a:rPr lang="en-US" sz="2400" i="1" dirty="0">
                        <a:latin typeface="Cambria Math" panose="02040503050406030204" pitchFamily="18" charset="0"/>
                      </a:rPr>
                      <m:t>𝑦</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r>
                          <a:rPr lang="en-US" sz="2400" i="1" dirty="0">
                            <a:latin typeface="Cambria Math" panose="02040503050406030204" pitchFamily="18" charset="0"/>
                          </a:rPr>
                          <m:t>−1</m:t>
                        </m:r>
                      </m:e>
                    </m:d>
                  </m:oMath>
                </a14:m>
                <a:endParaRPr lang="en-US" sz="2400" dirty="0"/>
              </a:p>
              <a:p>
                <a:pPr algn="just"/>
                <a:endParaRPr lang="en-US" sz="2400" dirty="0"/>
              </a:p>
              <a:p>
                <a:pPr algn="just"/>
                <a:r>
                  <a:rPr lang="en-US" sz="2400" dirty="0"/>
                  <a:t>     Or,		</a:t>
                </a:r>
                <a:r>
                  <a:rPr lang="en-US" sz="2400" b="0" dirty="0"/>
                  <a:t> </a:t>
                </a:r>
                <a14:m>
                  <m:oMath xmlns:m="http://schemas.openxmlformats.org/officeDocument/2006/math">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1+</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𝑎𝑇</m:t>
                            </m:r>
                          </m:num>
                          <m:den>
                            <m:r>
                              <a:rPr lang="en-US" sz="2400" b="0" i="1" dirty="0" smtClean="0">
                                <a:latin typeface="Cambria Math" panose="02040503050406030204" pitchFamily="18" charset="0"/>
                              </a:rPr>
                              <m:t>2</m:t>
                            </m:r>
                          </m:den>
                        </m:f>
                      </m:e>
                    </m:d>
                    <m:r>
                      <a:rPr lang="en-US" sz="2400" b="0" i="1" dirty="0" smtClean="0">
                        <a:latin typeface="Cambria Math" panose="02040503050406030204" pitchFamily="18" charset="0"/>
                      </a:rPr>
                      <m:t>𝑦</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e>
                    </m:d>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b="0" i="0"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e>
                    </m:d>
                    <m:r>
                      <a:rPr lang="en-US" sz="2400" b="0" i="1" dirty="0" smtClean="0">
                        <a:latin typeface="Cambria Math" panose="02040503050406030204" pitchFamily="18" charset="0"/>
                      </a:rPr>
                      <m:t>𝑦</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e>
                    </m:d>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𝑏</m:t>
                        </m:r>
                        <m:r>
                          <a:rPr lang="en-US" sz="2400" i="1" dirty="0">
                            <a:latin typeface="Cambria Math" panose="02040503050406030204" pitchFamily="18" charset="0"/>
                          </a:rPr>
                          <m:t>𝑇</m:t>
                        </m:r>
                      </m:num>
                      <m:den>
                        <m:r>
                          <a:rPr lang="en-US" sz="2400" i="1" dirty="0">
                            <a:latin typeface="Cambria Math" panose="02040503050406030204" pitchFamily="18" charset="0"/>
                          </a:rPr>
                          <m:t>2</m:t>
                        </m:r>
                      </m:den>
                    </m:f>
                    <m:r>
                      <a:rPr lang="en-US" sz="2400" b="0" i="1" dirty="0" smtClean="0">
                        <a:latin typeface="Cambria Math" panose="02040503050406030204" pitchFamily="18" charset="0"/>
                      </a:rPr>
                      <m:t>{</m:t>
                    </m:r>
                    <m:r>
                      <a:rPr lang="en-US" sz="2400" i="1" dirty="0">
                        <a:latin typeface="Cambria Math" panose="02040503050406030204" pitchFamily="18" charset="0"/>
                      </a:rPr>
                      <m:t>𝑥</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b="0" i="1" dirty="0" smtClean="0">
                        <a:latin typeface="Cambria Math" panose="02040503050406030204" pitchFamily="18" charset="0"/>
                      </a:rPr>
                      <m:t>+</m:t>
                    </m:r>
                    <m:r>
                      <a:rPr lang="en-US" sz="2400" i="1" dirty="0">
                        <a:latin typeface="Cambria Math" panose="02040503050406030204" pitchFamily="18" charset="0"/>
                      </a:rPr>
                      <m:t>𝑥</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r>
                          <a:rPr lang="en-US" sz="2400" b="0" i="1" dirty="0" smtClean="0">
                            <a:latin typeface="Cambria Math" panose="02040503050406030204" pitchFamily="18" charset="0"/>
                          </a:rPr>
                          <m:t>−1</m:t>
                        </m:r>
                      </m:e>
                    </m:d>
                    <m:r>
                      <a:rPr lang="en-US" sz="2400" b="0" i="1" dirty="0" smtClean="0">
                        <a:latin typeface="Cambria Math" panose="02040503050406030204" pitchFamily="18" charset="0"/>
                      </a:rPr>
                      <m:t>}</m:t>
                    </m:r>
                  </m:oMath>
                </a14:m>
                <a:endParaRPr lang="en-US" sz="2400" dirty="0"/>
              </a:p>
            </p:txBody>
          </p:sp>
        </mc:Choice>
        <mc:Fallback xmlns="">
          <p:sp>
            <p:nvSpPr>
              <p:cNvPr id="2" name="TextBox 1">
                <a:extLst>
                  <a:ext uri="{FF2B5EF4-FFF2-40B4-BE49-F238E27FC236}">
                    <a16:creationId xmlns:a16="http://schemas.microsoft.com/office/drawing/2014/main" id="{476259B6-D72D-E68B-51C8-EAA464F5576D}"/>
                  </a:ext>
                </a:extLst>
              </p:cNvPr>
              <p:cNvSpPr txBox="1">
                <a:spLocks noRot="1" noChangeAspect="1" noMove="1" noResize="1" noEditPoints="1" noAdjustHandles="1" noChangeArrowheads="1" noChangeShapeType="1" noTextEdit="1"/>
              </p:cNvSpPr>
              <p:nvPr/>
            </p:nvSpPr>
            <p:spPr>
              <a:xfrm>
                <a:off x="579120" y="518160"/>
                <a:ext cx="11033760" cy="5968878"/>
              </a:xfrm>
              <a:prstGeom prst="rect">
                <a:avLst/>
              </a:prstGeom>
              <a:blipFill>
                <a:blip r:embed="rId2"/>
                <a:stretch>
                  <a:fillRect l="-718" t="-817" r="-49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022875-BCB0-F68F-16CA-E35EDC325656}"/>
              </a:ext>
            </a:extLst>
          </p:cNvPr>
          <p:cNvPicPr>
            <a:picLocks noChangeAspect="1"/>
          </p:cNvPicPr>
          <p:nvPr/>
        </p:nvPicPr>
        <p:blipFill>
          <a:blip r:embed="rId3"/>
          <a:stretch>
            <a:fillRect/>
          </a:stretch>
        </p:blipFill>
        <p:spPr>
          <a:xfrm>
            <a:off x="4145870" y="1548393"/>
            <a:ext cx="4570819" cy="746592"/>
          </a:xfrm>
          <a:prstGeom prst="rect">
            <a:avLst/>
          </a:prstGeom>
        </p:spPr>
      </p:pic>
    </p:spTree>
    <p:extLst>
      <p:ext uri="{BB962C8B-B14F-4D97-AF65-F5344CB8AC3E}">
        <p14:creationId xmlns:p14="http://schemas.microsoft.com/office/powerpoint/2010/main" val="409640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6E3AC1-018E-5525-C075-BF04C75453E5}"/>
                  </a:ext>
                </a:extLst>
              </p:cNvPr>
              <p:cNvSpPr txBox="1"/>
              <p:nvPr/>
            </p:nvSpPr>
            <p:spPr>
              <a:xfrm>
                <a:off x="579120" y="538480"/>
                <a:ext cx="11023600" cy="6740820"/>
              </a:xfrm>
              <a:prstGeom prst="rect">
                <a:avLst/>
              </a:prstGeom>
              <a:noFill/>
            </p:spPr>
            <p:txBody>
              <a:bodyPr wrap="square" rtlCol="0">
                <a:spAutoFit/>
              </a:bodyPr>
              <a:lstStyle/>
              <a:p>
                <a:pPr algn="just"/>
                <a:r>
                  <a:rPr lang="en-US" sz="2400" b="0" dirty="0"/>
                  <a:t> 	</a:t>
                </a:r>
                <a14:m>
                  <m:oMath xmlns:m="http://schemas.openxmlformats.org/officeDocument/2006/math">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1+</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𝑎𝑇</m:t>
                            </m:r>
                          </m:num>
                          <m:den>
                            <m:r>
                              <a:rPr lang="en-US" sz="2400" b="0" i="1" dirty="0" smtClean="0">
                                <a:latin typeface="Cambria Math" panose="02040503050406030204" pitchFamily="18" charset="0"/>
                              </a:rPr>
                              <m:t>2</m:t>
                            </m:r>
                          </m:den>
                        </m:f>
                      </m:e>
                    </m:d>
                    <m:r>
                      <a:rPr lang="en-US" sz="2400" b="0" i="1" dirty="0" smtClean="0">
                        <a:latin typeface="Cambria Math" panose="02040503050406030204" pitchFamily="18" charset="0"/>
                      </a:rPr>
                      <m:t>𝑦</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e>
                    </m:d>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b="0" i="0"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e>
                    </m:d>
                    <m:r>
                      <a:rPr lang="en-US" sz="2400" b="0" i="1" dirty="0" smtClean="0">
                        <a:latin typeface="Cambria Math" panose="02040503050406030204" pitchFamily="18" charset="0"/>
                      </a:rPr>
                      <m:t>𝑦</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e>
                    </m:d>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𝑏</m:t>
                        </m:r>
                        <m:r>
                          <a:rPr lang="en-US" sz="2400" i="1" dirty="0">
                            <a:latin typeface="Cambria Math" panose="02040503050406030204" pitchFamily="18" charset="0"/>
                          </a:rPr>
                          <m:t>𝑇</m:t>
                        </m:r>
                      </m:num>
                      <m:den>
                        <m:r>
                          <a:rPr lang="en-US" sz="2400" i="1" dirty="0">
                            <a:latin typeface="Cambria Math" panose="02040503050406030204" pitchFamily="18" charset="0"/>
                          </a:rPr>
                          <m:t>2</m:t>
                        </m:r>
                      </m:den>
                    </m:f>
                    <m:r>
                      <a:rPr lang="en-US" sz="2400" b="0" i="1" dirty="0" smtClean="0">
                        <a:latin typeface="Cambria Math" panose="02040503050406030204" pitchFamily="18" charset="0"/>
                      </a:rPr>
                      <m:t>{</m:t>
                    </m:r>
                    <m:r>
                      <a:rPr lang="en-US" sz="2400" i="1" dirty="0">
                        <a:latin typeface="Cambria Math" panose="02040503050406030204" pitchFamily="18" charset="0"/>
                      </a:rPr>
                      <m:t>𝑥</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b="0" i="1" dirty="0" smtClean="0">
                        <a:latin typeface="Cambria Math" panose="02040503050406030204" pitchFamily="18" charset="0"/>
                      </a:rPr>
                      <m:t>+</m:t>
                    </m:r>
                    <m:r>
                      <a:rPr lang="en-US" sz="2400" i="1" dirty="0">
                        <a:latin typeface="Cambria Math" panose="02040503050406030204" pitchFamily="18" charset="0"/>
                      </a:rPr>
                      <m:t>𝑥</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𝑛</m:t>
                        </m:r>
                        <m:r>
                          <a:rPr lang="en-US" sz="2400" b="0" i="1" dirty="0" smtClean="0">
                            <a:latin typeface="Cambria Math" panose="02040503050406030204" pitchFamily="18" charset="0"/>
                          </a:rPr>
                          <m:t>−1</m:t>
                        </m:r>
                      </m:e>
                    </m:d>
                    <m:r>
                      <a:rPr lang="en-US" sz="2400" b="0" i="1" dirty="0" smtClean="0">
                        <a:latin typeface="Cambria Math" panose="02040503050406030204" pitchFamily="18" charset="0"/>
                      </a:rPr>
                      <m:t>}</m:t>
                    </m:r>
                  </m:oMath>
                </a14:m>
                <a:r>
                  <a:rPr lang="en-US" sz="2400" dirty="0"/>
                  <a:t>		…..6</a:t>
                </a:r>
              </a:p>
              <a:p>
                <a:pPr marL="342900" indent="-342900" algn="just">
                  <a:buFont typeface="Wingdings" panose="05000000000000000000" pitchFamily="2" charset="2"/>
                  <a:buChar char="Ø"/>
                </a:pPr>
                <a:r>
                  <a:rPr lang="en-US" sz="2400" dirty="0"/>
                  <a:t>Taking z-transform, we obtain</a:t>
                </a:r>
              </a:p>
              <a:p>
                <a:pPr algn="just"/>
                <a:r>
                  <a:rPr lang="en-US" sz="2400" dirty="0"/>
                  <a:t>	</a:t>
                </a:r>
                <a:r>
                  <a:rPr lang="en-US" sz="2400" b="0" dirty="0"/>
                  <a:t> </a:t>
                </a:r>
                <a14:m>
                  <m:oMath xmlns:m="http://schemas.openxmlformats.org/officeDocument/2006/math">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1+</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𝑎𝑇</m:t>
                            </m:r>
                          </m:num>
                          <m:den>
                            <m:r>
                              <a:rPr lang="en-US" sz="2400" b="0" i="1" dirty="0" smtClean="0">
                                <a:latin typeface="Cambria Math" panose="02040503050406030204" pitchFamily="18" charset="0"/>
                              </a:rPr>
                              <m:t>2</m:t>
                            </m:r>
                          </m:den>
                        </m:f>
                      </m:e>
                    </m:d>
                    <m:r>
                      <a:rPr lang="en-US" sz="2400" b="0" i="1" dirty="0" smtClean="0">
                        <a:latin typeface="Cambria Math" panose="02040503050406030204" pitchFamily="18" charset="0"/>
                      </a:rPr>
                      <m:t>𝑌</m:t>
                    </m:r>
                    <m:r>
                      <a:rPr lang="en-US" sz="2400" b="0" i="1" dirty="0" smtClean="0">
                        <a:latin typeface="Cambria Math" panose="02040503050406030204" pitchFamily="18" charset="0"/>
                      </a:rPr>
                      <m:t>(</m:t>
                    </m:r>
                    <m:r>
                      <a:rPr lang="en-US" sz="2400" b="0" i="1" dirty="0" smtClean="0">
                        <a:latin typeface="Cambria Math" panose="02040503050406030204" pitchFamily="18" charset="0"/>
                      </a:rPr>
                      <m:t>𝑧</m:t>
                    </m:r>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b="0" i="0"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e>
                    </m:d>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i="1" dirty="0">
                        <a:latin typeface="Cambria Math" panose="02040503050406030204" pitchFamily="18" charset="0"/>
                      </a:rPr>
                      <m:t>𝑌</m:t>
                    </m:r>
                    <m:r>
                      <a:rPr lang="en-US" sz="2400" i="1" dirty="0">
                        <a:latin typeface="Cambria Math" panose="02040503050406030204" pitchFamily="18" charset="0"/>
                      </a:rPr>
                      <m:t>(</m:t>
                    </m:r>
                    <m:r>
                      <a:rPr lang="en-US" sz="2400" i="1" dirty="0">
                        <a:latin typeface="Cambria Math" panose="02040503050406030204" pitchFamily="18" charset="0"/>
                      </a:rPr>
                      <m:t>𝑧</m:t>
                    </m:r>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𝑏</m:t>
                        </m:r>
                        <m:r>
                          <a:rPr lang="en-US" sz="2400" i="1" dirty="0">
                            <a:latin typeface="Cambria Math" panose="02040503050406030204" pitchFamily="18" charset="0"/>
                          </a:rPr>
                          <m:t>𝑇</m:t>
                        </m:r>
                      </m:num>
                      <m:den>
                        <m:r>
                          <a:rPr lang="en-US" sz="2400" i="1" dirty="0">
                            <a:latin typeface="Cambria Math" panose="02040503050406030204" pitchFamily="18" charset="0"/>
                          </a:rPr>
                          <m:t>2</m:t>
                        </m:r>
                      </m:den>
                    </m:f>
                    <m:r>
                      <a:rPr lang="en-US" sz="2400" b="0" i="1" dirty="0"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b="0" i="1" smtClean="0">
                        <a:latin typeface="Cambria Math" panose="02040503050406030204" pitchFamily="18" charset="0"/>
                      </a:rPr>
                      <m:t>)</m:t>
                    </m:r>
                    <m:r>
                      <a:rPr lang="en-US" sz="2400" b="0" i="1" dirty="0" smtClean="0">
                        <a:latin typeface="Cambria Math" panose="02040503050406030204" pitchFamily="18" charset="0"/>
                      </a:rPr>
                      <m:t>𝑋</m:t>
                    </m:r>
                    <m:r>
                      <a:rPr lang="en-US" sz="2400" b="0" i="1" dirty="0" smtClean="0">
                        <a:latin typeface="Cambria Math" panose="02040503050406030204" pitchFamily="18" charset="0"/>
                      </a:rPr>
                      <m:t>(</m:t>
                    </m:r>
                    <m:r>
                      <a:rPr lang="en-US" sz="2400" b="0" i="1" dirty="0" smtClean="0">
                        <a:latin typeface="Cambria Math" panose="02040503050406030204" pitchFamily="18" charset="0"/>
                      </a:rPr>
                      <m:t>𝑧</m:t>
                    </m:r>
                    <m:r>
                      <a:rPr lang="en-US" sz="2400" b="0" i="1" dirty="0" smtClean="0">
                        <a:latin typeface="Cambria Math" panose="02040503050406030204" pitchFamily="18" charset="0"/>
                      </a:rPr>
                      <m:t>) </m:t>
                    </m:r>
                  </m:oMath>
                </a14:m>
                <a:r>
                  <a:rPr lang="en-US" sz="2400" dirty="0"/>
                  <a:t>	</a:t>
                </a:r>
              </a:p>
              <a:p>
                <a:pPr algn="just"/>
                <a:endParaRPr lang="en-US" sz="2400" dirty="0"/>
              </a:p>
              <a:p>
                <a:pPr marL="342900" indent="-342900" algn="just">
                  <a:buFont typeface="Wingdings" panose="05000000000000000000" pitchFamily="2" charset="2"/>
                  <a:buChar char="Ø"/>
                </a:pPr>
                <a:r>
                  <a:rPr lang="en-US" sz="2400" dirty="0"/>
                  <a:t>Then,		</a:t>
                </a:r>
                <a:r>
                  <a:rPr lang="en-US" sz="2400" b="0" dirty="0"/>
                  <a:t> </a:t>
                </a:r>
                <a14:m>
                  <m:oMath xmlns:m="http://schemas.openxmlformats.org/officeDocument/2006/math">
                    <m:r>
                      <a:rPr lang="en-US" sz="2400" b="0" i="1" dirty="0" smtClean="0">
                        <a:latin typeface="Cambria Math" panose="02040503050406030204" pitchFamily="18" charset="0"/>
                      </a:rPr>
                      <m:t>𝐻</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𝑧</m:t>
                        </m:r>
                      </m:e>
                    </m:d>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𝑌</m:t>
                        </m:r>
                        <m:r>
                          <a:rPr lang="en-US" sz="2400" i="1" dirty="0">
                            <a:latin typeface="Cambria Math" panose="02040503050406030204" pitchFamily="18" charset="0"/>
                          </a:rPr>
                          <m:t>(</m:t>
                        </m:r>
                        <m:r>
                          <a:rPr lang="en-US" sz="2400" i="1" dirty="0">
                            <a:latin typeface="Cambria Math" panose="02040503050406030204" pitchFamily="18" charset="0"/>
                          </a:rPr>
                          <m:t>𝑧</m:t>
                        </m:r>
                        <m:r>
                          <a:rPr lang="en-US" sz="2400" i="1" dirty="0">
                            <a:latin typeface="Cambria Math" panose="02040503050406030204" pitchFamily="18" charset="0"/>
                          </a:rPr>
                          <m:t>)</m:t>
                        </m:r>
                      </m:num>
                      <m:den>
                        <m:r>
                          <a:rPr lang="en-US" sz="2400" i="1" dirty="0">
                            <a:latin typeface="Cambria Math" panose="02040503050406030204" pitchFamily="18" charset="0"/>
                          </a:rPr>
                          <m:t>𝑋</m:t>
                        </m:r>
                        <m:r>
                          <a:rPr lang="en-US" sz="2400" i="1" dirty="0">
                            <a:latin typeface="Cambria Math" panose="02040503050406030204" pitchFamily="18" charset="0"/>
                          </a:rPr>
                          <m:t>(</m:t>
                        </m:r>
                        <m:r>
                          <a:rPr lang="en-US" sz="2400" i="1" dirty="0">
                            <a:latin typeface="Cambria Math" panose="02040503050406030204" pitchFamily="18" charset="0"/>
                          </a:rPr>
                          <m:t>𝑧</m:t>
                        </m:r>
                        <m:r>
                          <a:rPr lang="en-US" sz="2400" i="1" dirty="0">
                            <a:latin typeface="Cambria Math" panose="02040503050406030204" pitchFamily="18" charset="0"/>
                          </a:rPr>
                          <m:t>)</m:t>
                        </m:r>
                      </m:den>
                    </m:f>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f>
                          <m:fPr>
                            <m:ctrlPr>
                              <a:rPr lang="en-US" sz="2400" i="1" dirty="0">
                                <a:latin typeface="Cambria Math" panose="02040503050406030204" pitchFamily="18" charset="0"/>
                              </a:rPr>
                            </m:ctrlPr>
                          </m:fPr>
                          <m:num>
                            <m:r>
                              <a:rPr lang="en-US" sz="2400" i="1" dirty="0">
                                <a:latin typeface="Cambria Math" panose="02040503050406030204" pitchFamily="18" charset="0"/>
                              </a:rPr>
                              <m:t>𝑏𝑇</m:t>
                            </m:r>
                          </m:num>
                          <m:den>
                            <m:r>
                              <a:rPr lang="en-US" sz="2400" i="1" dirty="0">
                                <a:latin typeface="Cambria Math" panose="02040503050406030204" pitchFamily="18" charset="0"/>
                              </a:rPr>
                              <m:t>2</m:t>
                            </m:r>
                          </m:den>
                        </m:f>
                        <m:r>
                          <a:rPr lang="en-US" sz="2400" i="1" dirty="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i="1">
                            <a:latin typeface="Cambria Math" panose="02040503050406030204" pitchFamily="18" charset="0"/>
                          </a:rPr>
                          <m:t>)</m:t>
                        </m:r>
                      </m:num>
                      <m:den>
                        <m:d>
                          <m:dPr>
                            <m:ctrlPr>
                              <a:rPr lang="en-US" sz="2400" i="1" dirty="0">
                                <a:latin typeface="Cambria Math" panose="02040503050406030204" pitchFamily="18" charset="0"/>
                              </a:rPr>
                            </m:ctrlPr>
                          </m:dPr>
                          <m:e>
                            <m:r>
                              <a:rPr lang="en-US" sz="2400" dirty="0">
                                <a:latin typeface="Cambria Math" panose="02040503050406030204" pitchFamily="18" charset="0"/>
                              </a:rPr>
                              <m:t>1+</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e>
                        </m:d>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dirty="0">
                                <a:latin typeface="Cambria Math" panose="02040503050406030204" pitchFamily="18" charset="0"/>
                              </a:rPr>
                              <m:t>1−</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e>
                        </m:d>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oMath>
                </a14:m>
                <a:endParaRPr lang="en-US" sz="2400" dirty="0"/>
              </a:p>
              <a:p>
                <a:pPr algn="just"/>
                <a:endParaRPr lang="en-US" sz="2400" dirty="0"/>
              </a:p>
              <a:p>
                <a:pPr algn="just"/>
                <a:r>
                  <a:rPr lang="en-US" sz="2400" dirty="0"/>
                  <a:t>		</a:t>
                </a:r>
                <a:r>
                  <a:rPr lang="en-US" sz="2400" b="0" dirty="0"/>
                  <a:t> </a:t>
                </a:r>
                <a14:m>
                  <m:oMath xmlns:m="http://schemas.openxmlformats.org/officeDocument/2006/math">
                    <m:r>
                      <a:rPr lang="en-US" sz="2400" b="0" i="1" dirty="0" smtClean="0">
                        <a:latin typeface="Cambria Math" panose="02040503050406030204" pitchFamily="18" charset="0"/>
                      </a:rPr>
                      <m:t>𝐻</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𝑧</m:t>
                        </m:r>
                      </m:e>
                    </m:d>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𝑏</m:t>
                        </m:r>
                        <m:r>
                          <a:rPr lang="en-US" sz="2400" i="1" dirty="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i="1">
                            <a:latin typeface="Cambria Math" panose="02040503050406030204" pitchFamily="18" charset="0"/>
                          </a:rPr>
                          <m:t>)</m:t>
                        </m:r>
                      </m:num>
                      <m:den>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2</m:t>
                            </m:r>
                          </m:num>
                          <m:den>
                            <m:r>
                              <a:rPr lang="en-US" sz="2400" b="0" i="1" dirty="0" smtClean="0">
                                <a:latin typeface="Cambria Math" panose="02040503050406030204" pitchFamily="18" charset="0"/>
                              </a:rPr>
                              <m:t>𝑇</m:t>
                            </m:r>
                          </m:den>
                        </m:f>
                        <m:r>
                          <a:rPr lang="en-US" sz="2400" b="0" i="1" dirty="0" smtClean="0">
                            <a:latin typeface="Cambria Math" panose="02040503050406030204" pitchFamily="18" charset="0"/>
                          </a:rPr>
                          <m:t>{</m:t>
                        </m:r>
                        <m:r>
                          <a:rPr lang="en-US" sz="2400" dirty="0">
                            <a:latin typeface="Cambria Math" panose="02040503050406030204" pitchFamily="18" charset="0"/>
                          </a:rPr>
                          <m:t>1+</m:t>
                        </m:r>
                        <m:r>
                          <a:rPr lang="en-US" sz="2400" b="0" i="0" dirty="0" smtClean="0">
                            <a:latin typeface="Cambria Math" panose="02040503050406030204" pitchFamily="18" charset="0"/>
                          </a:rPr>
                          <m:t> </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r>
                          <a:rPr lang="en-US" sz="2400" b="0" i="1" dirty="0" smtClean="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b="0" i="1" smtClean="0">
                            <a:latin typeface="Cambria Math" panose="02040503050406030204" pitchFamily="18" charset="0"/>
                          </a:rPr>
                          <m:t> + </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r>
                          <a:rPr lang="en-US" sz="2400" b="0" i="1" dirty="0" smtClean="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den>
                    </m:f>
                    <m:r>
                      <a:rPr lang="en-US" sz="2400" b="0" i="1"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𝑏</m:t>
                        </m:r>
                        <m:r>
                          <a:rPr lang="en-US" sz="2400" i="1" dirty="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i="1">
                            <a:latin typeface="Cambria Math" panose="02040503050406030204" pitchFamily="18" charset="0"/>
                          </a:rPr>
                          <m:t>)</m:t>
                        </m:r>
                      </m:num>
                      <m:den>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𝑇</m:t>
                            </m:r>
                          </m:den>
                        </m:f>
                        <m:r>
                          <a:rPr lang="en-US" sz="2400" i="1" dirty="0">
                            <a:latin typeface="Cambria Math" panose="02040503050406030204" pitchFamily="18" charset="0"/>
                          </a:rPr>
                          <m:t>{</m:t>
                        </m:r>
                        <m:d>
                          <m:dPr>
                            <m:ctrlPr>
                              <a:rPr lang="en-US" sz="2400" b="0" i="1" dirty="0" smtClean="0">
                                <a:latin typeface="Cambria Math" panose="02040503050406030204" pitchFamily="18" charset="0"/>
                              </a:rPr>
                            </m:ctrlPr>
                          </m:dPr>
                          <m:e>
                            <m:r>
                              <a:rPr lang="en-US" sz="2400" dirty="0">
                                <a:latin typeface="Cambria Math" panose="02040503050406030204" pitchFamily="18" charset="0"/>
                              </a:rPr>
                              <m:t>1</m:t>
                            </m:r>
                            <m:r>
                              <a:rPr lang="en-US" sz="2400" i="1" dirty="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r>
                          <a:rPr lang="en-US" sz="2400" b="0" i="1" smtClean="0">
                            <a:latin typeface="Cambria Math" panose="02040503050406030204" pitchFamily="18" charset="0"/>
                          </a:rPr>
                          <m:t>+</m:t>
                        </m:r>
                        <m:r>
                          <a:rPr lang="en-US" sz="2400" i="1">
                            <a:latin typeface="Cambria Math" panose="02040503050406030204" pitchFamily="18" charset="0"/>
                          </a:rPr>
                          <m:t> </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i="1" dirty="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r>
                          <a:rPr lang="en-US" sz="2400" b="0" i="1" smtClean="0">
                            <a:latin typeface="Cambria Math" panose="02040503050406030204" pitchFamily="18" charset="0"/>
                          </a:rPr>
                          <m:t>}</m:t>
                        </m:r>
                      </m:den>
                    </m:f>
                  </m:oMath>
                </a14:m>
                <a:endParaRPr lang="en-US" sz="2400" dirty="0"/>
              </a:p>
              <a:p>
                <a:pPr algn="just"/>
                <a:endParaRPr lang="en-US" sz="2400" dirty="0"/>
              </a:p>
              <a:p>
                <a:pPr algn="just"/>
                <a:r>
                  <a:rPr lang="en-US" sz="2400" dirty="0"/>
                  <a:t>			 </a:t>
                </a:r>
                <a14:m>
                  <m:oMath xmlns:m="http://schemas.openxmlformats.org/officeDocument/2006/math">
                    <m:r>
                      <a:rPr lang="en-US" sz="2400" b="0" i="0" dirty="0" smtClean="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𝑏</m:t>
                        </m:r>
                      </m:num>
                      <m:den>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𝑇</m:t>
                            </m:r>
                          </m:den>
                        </m:f>
                        <m:r>
                          <a:rPr lang="en-US" sz="2400" b="0" i="1" dirty="0" smtClean="0">
                            <a:latin typeface="Cambria Math" panose="02040503050406030204" pitchFamily="18" charset="0"/>
                          </a:rPr>
                          <m:t>  </m:t>
                        </m:r>
                        <m:f>
                          <m:fPr>
                            <m:ctrlPr>
                              <a:rPr lang="en-US" sz="2400" b="0" i="1" smtClean="0">
                                <a:latin typeface="Cambria Math" panose="02040503050406030204" pitchFamily="18" charset="0"/>
                              </a:rPr>
                            </m:ctrlPr>
                          </m:fPr>
                          <m:num>
                            <m:d>
                              <m:dPr>
                                <m:begChr m:val="{"/>
                                <m:endChr m:val="}"/>
                                <m:ctrlPr>
                                  <a:rPr lang="en-US" sz="2400" i="1" dirty="0">
                                    <a:latin typeface="Cambria Math" panose="02040503050406030204" pitchFamily="18" charset="0"/>
                                  </a:rPr>
                                </m:ctrlPr>
                              </m:dPr>
                              <m:e>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i="1" dirty="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r>
                                  <a:rPr lang="en-US" sz="2400" i="1">
                                    <a:latin typeface="Cambria Math" panose="02040503050406030204" pitchFamily="18" charset="0"/>
                                  </a:rPr>
                                  <m:t>+ </m:t>
                                </m:r>
                                <m:f>
                                  <m:fPr>
                                    <m:ctrlPr>
                                      <a:rPr lang="en-US" sz="2400" i="1" dirty="0">
                                        <a:latin typeface="Cambria Math" panose="02040503050406030204" pitchFamily="18" charset="0"/>
                                      </a:rPr>
                                    </m:ctrlPr>
                                  </m:fPr>
                                  <m:num>
                                    <m:r>
                                      <a:rPr lang="en-US" sz="2400" i="1" dirty="0">
                                        <a:latin typeface="Cambria Math" panose="02040503050406030204" pitchFamily="18" charset="0"/>
                                      </a:rPr>
                                      <m:t>𝑎𝑇</m:t>
                                    </m:r>
                                  </m:num>
                                  <m:den>
                                    <m:r>
                                      <a:rPr lang="en-US" sz="2400" i="1" dirty="0">
                                        <a:latin typeface="Cambria Math" panose="02040503050406030204" pitchFamily="18" charset="0"/>
                                      </a:rPr>
                                      <m:t>2</m:t>
                                    </m:r>
                                  </m:den>
                                </m:f>
                                <m:d>
                                  <m:dPr>
                                    <m:ctrlPr>
                                      <a:rPr lang="en-US" sz="2400" i="1" dirty="0">
                                        <a:latin typeface="Cambria Math" panose="02040503050406030204" pitchFamily="18" charset="0"/>
                                      </a:rPr>
                                    </m:ctrlPr>
                                  </m:dPr>
                                  <m:e>
                                    <m:r>
                                      <a:rPr lang="en-US" sz="2400" i="1" dirty="0">
                                        <a:latin typeface="Cambria Math" panose="02040503050406030204" pitchFamily="18" charset="0"/>
                                      </a:rPr>
                                      <m:t>1+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e>
                            </m:d>
                          </m:num>
                          <m:den>
                            <m:r>
                              <a:rPr lang="en-US" sz="2400" i="1" dirty="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r>
                              <a:rPr lang="en-US" sz="2400" i="1">
                                <a:latin typeface="Cambria Math" panose="02040503050406030204" pitchFamily="18" charset="0"/>
                              </a:rPr>
                              <m:t>)</m:t>
                            </m:r>
                          </m:den>
                        </m:f>
                      </m:den>
                    </m:f>
                    <m:r>
                      <a:rPr lang="en-US" sz="2400" b="0" i="1" smtClean="0">
                        <a:latin typeface="Cambria Math" panose="02040503050406030204" pitchFamily="18" charset="0"/>
                      </a:rPr>
                      <m:t> =</m:t>
                    </m:r>
                    <m:f>
                      <m:fPr>
                        <m:ctrlPr>
                          <a:rPr lang="en-US" sz="2400" i="1" dirty="0">
                            <a:latin typeface="Cambria Math" panose="02040503050406030204" pitchFamily="18" charset="0"/>
                          </a:rPr>
                        </m:ctrlPr>
                      </m:fPr>
                      <m:num>
                        <m:r>
                          <a:rPr lang="en-US" sz="2400" i="1" dirty="0">
                            <a:latin typeface="Cambria Math" panose="02040503050406030204" pitchFamily="18" charset="0"/>
                          </a:rPr>
                          <m:t>𝑏</m:t>
                        </m:r>
                      </m:num>
                      <m:den>
                        <m:f>
                          <m:fPr>
                            <m:ctrlPr>
                              <a:rPr lang="en-US" sz="2400" i="1" dirty="0">
                                <a:latin typeface="Cambria Math" panose="02040503050406030204" pitchFamily="18" charset="0"/>
                              </a:rPr>
                            </m:ctrlPr>
                          </m:fPr>
                          <m:num>
                            <m:r>
                              <a:rPr lang="en-US" sz="2400" i="1" dirty="0">
                                <a:latin typeface="Cambria Math" panose="02040503050406030204" pitchFamily="18" charset="0"/>
                              </a:rPr>
                              <m:t>2</m:t>
                            </m:r>
                          </m:num>
                          <m:den>
                            <m:r>
                              <a:rPr lang="en-US" sz="2400" i="1" dirty="0">
                                <a:latin typeface="Cambria Math" panose="02040503050406030204" pitchFamily="18" charset="0"/>
                              </a:rPr>
                              <m:t>𝑇</m:t>
                            </m:r>
                          </m:den>
                        </m:f>
                        <m:f>
                          <m:fPr>
                            <m:ctrlPr>
                              <a:rPr lang="en-US" sz="2400" i="1" dirty="0">
                                <a:latin typeface="Cambria Math" panose="02040503050406030204" pitchFamily="18" charset="0"/>
                              </a:rPr>
                            </m:ctrlPr>
                          </m:fPr>
                          <m:num>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i="1" dirty="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num>
                          <m:den>
                            <m:d>
                              <m:dPr>
                                <m:ctrlPr>
                                  <a:rPr lang="en-US" sz="2400" i="1" dirty="0">
                                    <a:latin typeface="Cambria Math" panose="02040503050406030204" pitchFamily="18" charset="0"/>
                                  </a:rPr>
                                </m:ctrlPr>
                              </m:dPr>
                              <m:e>
                                <m:r>
                                  <a:rPr lang="en-US" sz="2400" dirty="0">
                                    <a:latin typeface="Cambria Math" panose="02040503050406030204" pitchFamily="18" charset="0"/>
                                  </a:rPr>
                                  <m:t>1</m:t>
                                </m:r>
                                <m:r>
                                  <a:rPr lang="en-US" sz="2400" b="0" i="1" dirty="0" smtClean="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−1</m:t>
                                    </m:r>
                                  </m:sup>
                                </m:sSup>
                              </m:e>
                            </m:d>
                          </m:den>
                        </m:f>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den>
                    </m:f>
                  </m:oMath>
                </a14:m>
                <a:endParaRPr lang="en-US" sz="2400" dirty="0"/>
              </a:p>
              <a:p>
                <a:pPr algn="just"/>
                <a:endParaRPr lang="en-US" sz="2400" dirty="0"/>
              </a:p>
              <a:p>
                <a:pPr marL="342900" indent="-342900" algn="just">
                  <a:buFont typeface="Wingdings" panose="05000000000000000000" pitchFamily="2" charset="2"/>
                  <a:buChar char="Ø"/>
                </a:pPr>
                <a:r>
                  <a:rPr lang="en-US" sz="2400" dirty="0"/>
                  <a:t>Therefore,		</a:t>
                </a:r>
                <a14:m>
                  <m:oMath xmlns:m="http://schemas.openxmlformats.org/officeDocument/2006/math">
                    <m:r>
                      <a:rPr lang="en-US" sz="2400" b="1" i="1" dirty="0">
                        <a:latin typeface="Cambria Math" panose="02040503050406030204" pitchFamily="18" charset="0"/>
                      </a:rPr>
                      <m:t>𝑯</m:t>
                    </m:r>
                    <m:d>
                      <m:dPr>
                        <m:ctrlPr>
                          <a:rPr lang="en-US" sz="2400" b="1" i="1" dirty="0">
                            <a:latin typeface="Cambria Math" panose="02040503050406030204" pitchFamily="18" charset="0"/>
                          </a:rPr>
                        </m:ctrlPr>
                      </m:dPr>
                      <m:e>
                        <m:r>
                          <a:rPr lang="en-US" sz="2400" b="1" i="1" dirty="0">
                            <a:latin typeface="Cambria Math" panose="02040503050406030204" pitchFamily="18" charset="0"/>
                          </a:rPr>
                          <m:t>𝒛</m:t>
                        </m:r>
                      </m:e>
                    </m:d>
                    <m:r>
                      <a:rPr lang="en-US" sz="2400" b="1" i="1" smtClean="0">
                        <a:latin typeface="Cambria Math" panose="02040503050406030204" pitchFamily="18" charset="0"/>
                      </a:rPr>
                      <m:t>=</m:t>
                    </m:r>
                    <m:f>
                      <m:fPr>
                        <m:ctrlPr>
                          <a:rPr lang="en-US" sz="2400" b="1" i="1" dirty="0">
                            <a:latin typeface="Cambria Math" panose="02040503050406030204" pitchFamily="18" charset="0"/>
                          </a:rPr>
                        </m:ctrlPr>
                      </m:fPr>
                      <m:num>
                        <m:r>
                          <a:rPr lang="en-US" sz="2400" b="1" i="1" dirty="0">
                            <a:latin typeface="Cambria Math" panose="02040503050406030204" pitchFamily="18" charset="0"/>
                          </a:rPr>
                          <m:t>𝒃</m:t>
                        </m:r>
                      </m:num>
                      <m:den>
                        <m:f>
                          <m:fPr>
                            <m:ctrlPr>
                              <a:rPr lang="en-US" sz="2400" b="1" i="1" dirty="0">
                                <a:latin typeface="Cambria Math" panose="02040503050406030204" pitchFamily="18" charset="0"/>
                              </a:rPr>
                            </m:ctrlPr>
                          </m:fPr>
                          <m:num>
                            <m:r>
                              <a:rPr lang="en-US" sz="2400" b="1" i="1" dirty="0">
                                <a:latin typeface="Cambria Math" panose="02040503050406030204" pitchFamily="18" charset="0"/>
                              </a:rPr>
                              <m:t>𝟐</m:t>
                            </m:r>
                          </m:num>
                          <m:den>
                            <m:r>
                              <a:rPr lang="en-US" sz="2400" b="1" i="1" dirty="0">
                                <a:latin typeface="Cambria Math" panose="02040503050406030204" pitchFamily="18" charset="0"/>
                              </a:rPr>
                              <m:t>𝑻</m:t>
                            </m:r>
                          </m:den>
                        </m:f>
                        <m:f>
                          <m:fPr>
                            <m:ctrlPr>
                              <a:rPr lang="en-US" sz="2400" b="1" i="1" dirty="0">
                                <a:latin typeface="Cambria Math" panose="02040503050406030204" pitchFamily="18" charset="0"/>
                              </a:rPr>
                            </m:ctrlPr>
                          </m:fPr>
                          <m:num>
                            <m:d>
                              <m:dPr>
                                <m:ctrlPr>
                                  <a:rPr lang="en-US" sz="2400" b="1" i="1" dirty="0">
                                    <a:latin typeface="Cambria Math" panose="02040503050406030204" pitchFamily="18" charset="0"/>
                                  </a:rPr>
                                </m:ctrlPr>
                              </m:dPr>
                              <m:e>
                                <m:r>
                                  <a:rPr lang="en-US" sz="2400" b="1" i="1" dirty="0">
                                    <a:latin typeface="Cambria Math" panose="02040503050406030204" pitchFamily="18" charset="0"/>
                                  </a:rPr>
                                  <m:t>𝟏</m:t>
                                </m:r>
                                <m:r>
                                  <a:rPr lang="en-US" sz="2400" b="1" i="1" dirty="0">
                                    <a:latin typeface="Cambria Math" panose="02040503050406030204" pitchFamily="18" charset="0"/>
                                  </a:rPr>
                                  <m:t> −</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e>
                            </m:d>
                          </m:num>
                          <m:den>
                            <m:d>
                              <m:dPr>
                                <m:ctrlPr>
                                  <a:rPr lang="en-US" sz="2400" b="1" i="1" dirty="0">
                                    <a:latin typeface="Cambria Math" panose="02040503050406030204" pitchFamily="18" charset="0"/>
                                  </a:rPr>
                                </m:ctrlPr>
                              </m:dPr>
                              <m:e>
                                <m:r>
                                  <a:rPr lang="en-US" sz="2400" b="1" i="1" dirty="0">
                                    <a:latin typeface="Cambria Math" panose="02040503050406030204" pitchFamily="18" charset="0"/>
                                  </a:rPr>
                                  <m:t>𝟏</m:t>
                                </m:r>
                                <m:r>
                                  <a:rPr lang="en-US" sz="2400" b="1" i="1" dirty="0" smtClean="0">
                                    <a:latin typeface="Cambria Math" panose="02040503050406030204" pitchFamily="18" charset="0"/>
                                  </a:rPr>
                                  <m:t>+ </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e>
                            </m:d>
                          </m:den>
                        </m:f>
                        <m:r>
                          <a:rPr lang="en-US" sz="2400" b="1" i="1" dirty="0" smtClean="0">
                            <a:latin typeface="Cambria Math" panose="02040503050406030204" pitchFamily="18" charset="0"/>
                          </a:rPr>
                          <m:t>+</m:t>
                        </m:r>
                        <m:r>
                          <a:rPr lang="en-US" sz="2400" b="1" i="1" dirty="0" smtClean="0">
                            <a:latin typeface="Cambria Math" panose="02040503050406030204" pitchFamily="18" charset="0"/>
                          </a:rPr>
                          <m:t>𝒂</m:t>
                        </m:r>
                      </m:den>
                    </m:f>
                    <m:r>
                      <a:rPr lang="en-US" sz="2400" b="1" i="1" dirty="0" smtClean="0">
                        <a:latin typeface="Cambria Math" panose="02040503050406030204" pitchFamily="18" charset="0"/>
                      </a:rPr>
                      <m:t>=</m:t>
                    </m:r>
                    <m:f>
                      <m:fPr>
                        <m:ctrlPr>
                          <a:rPr lang="en-US" sz="2400" b="1" i="1" dirty="0">
                            <a:latin typeface="Cambria Math" panose="02040503050406030204" pitchFamily="18" charset="0"/>
                          </a:rPr>
                        </m:ctrlPr>
                      </m:fPr>
                      <m:num>
                        <m:r>
                          <a:rPr lang="en-US" sz="2400" b="1" i="1" dirty="0">
                            <a:latin typeface="Cambria Math" panose="02040503050406030204" pitchFamily="18" charset="0"/>
                          </a:rPr>
                          <m:t>𝒃</m:t>
                        </m:r>
                      </m:num>
                      <m:den>
                        <m:f>
                          <m:fPr>
                            <m:ctrlPr>
                              <a:rPr lang="en-US" sz="2400" b="1" i="1" dirty="0">
                                <a:latin typeface="Cambria Math" panose="02040503050406030204" pitchFamily="18" charset="0"/>
                              </a:rPr>
                            </m:ctrlPr>
                          </m:fPr>
                          <m:num>
                            <m:r>
                              <a:rPr lang="en-US" sz="2400" b="1" i="1" dirty="0">
                                <a:latin typeface="Cambria Math" panose="02040503050406030204" pitchFamily="18" charset="0"/>
                              </a:rPr>
                              <m:t>𝟐</m:t>
                            </m:r>
                          </m:num>
                          <m:den>
                            <m:r>
                              <a:rPr lang="en-US" sz="2400" b="1" i="1" dirty="0">
                                <a:latin typeface="Cambria Math" panose="02040503050406030204" pitchFamily="18" charset="0"/>
                              </a:rPr>
                              <m:t>𝑻</m:t>
                            </m:r>
                          </m:den>
                        </m:f>
                        <m:f>
                          <m:fPr>
                            <m:ctrlPr>
                              <a:rPr lang="en-US" sz="2400" b="1" i="1" dirty="0">
                                <a:latin typeface="Cambria Math" panose="02040503050406030204" pitchFamily="18" charset="0"/>
                              </a:rPr>
                            </m:ctrlPr>
                          </m:fPr>
                          <m:num>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a:latin typeface="Cambria Math" panose="02040503050406030204" pitchFamily="18" charset="0"/>
                                  </a:rPr>
                                  <m:t>−</m:t>
                                </m:r>
                                <m:r>
                                  <a:rPr lang="en-US" sz="2400" b="1" i="1" smtClean="0">
                                    <a:latin typeface="Cambria Math" panose="02040503050406030204" pitchFamily="18" charset="0"/>
                                  </a:rPr>
                                  <m:t>𝟏</m:t>
                                </m:r>
                              </m:e>
                            </m:d>
                          </m:num>
                          <m:den>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smtClean="0">
                                    <a:latin typeface="Cambria Math" panose="02040503050406030204" pitchFamily="18" charset="0"/>
                                  </a:rPr>
                                  <m:t>+</m:t>
                                </m:r>
                                <m:r>
                                  <a:rPr lang="en-US" sz="2400" b="1" i="1">
                                    <a:latin typeface="Cambria Math" panose="02040503050406030204" pitchFamily="18" charset="0"/>
                                  </a:rPr>
                                  <m:t>𝟏</m:t>
                                </m:r>
                              </m:e>
                            </m:d>
                          </m:den>
                        </m:f>
                        <m:r>
                          <a:rPr lang="en-US" sz="2400" b="1" i="1" dirty="0">
                            <a:latin typeface="Cambria Math" panose="02040503050406030204" pitchFamily="18" charset="0"/>
                          </a:rPr>
                          <m:t>+</m:t>
                        </m:r>
                        <m:r>
                          <a:rPr lang="en-US" sz="2400" b="1" i="1" dirty="0">
                            <a:latin typeface="Cambria Math" panose="02040503050406030204" pitchFamily="18" charset="0"/>
                          </a:rPr>
                          <m:t>𝒂</m:t>
                        </m:r>
                      </m:den>
                    </m:f>
                  </m:oMath>
                </a14:m>
                <a:r>
                  <a:rPr lang="en-US" sz="2400" b="1" dirty="0"/>
                  <a:t>					…..7</a:t>
                </a:r>
              </a:p>
              <a:p>
                <a:pPr algn="just"/>
                <a:endParaRPr lang="en-US" sz="2400" dirty="0"/>
              </a:p>
            </p:txBody>
          </p:sp>
        </mc:Choice>
        <mc:Fallback xmlns="">
          <p:sp>
            <p:nvSpPr>
              <p:cNvPr id="3" name="TextBox 2">
                <a:extLst>
                  <a:ext uri="{FF2B5EF4-FFF2-40B4-BE49-F238E27FC236}">
                    <a16:creationId xmlns:a16="http://schemas.microsoft.com/office/drawing/2014/main" id="{9E6E3AC1-018E-5525-C075-BF04C75453E5}"/>
                  </a:ext>
                </a:extLst>
              </p:cNvPr>
              <p:cNvSpPr txBox="1">
                <a:spLocks noRot="1" noChangeAspect="1" noMove="1" noResize="1" noEditPoints="1" noAdjustHandles="1" noChangeArrowheads="1" noChangeShapeType="1" noTextEdit="1"/>
              </p:cNvSpPr>
              <p:nvPr/>
            </p:nvSpPr>
            <p:spPr>
              <a:xfrm>
                <a:off x="579120" y="538480"/>
                <a:ext cx="11023600" cy="6740820"/>
              </a:xfrm>
              <a:prstGeom prst="rect">
                <a:avLst/>
              </a:prstGeom>
              <a:blipFill>
                <a:blip r:embed="rId2"/>
                <a:stretch>
                  <a:fillRect l="-719"/>
                </a:stretch>
              </a:blipFill>
            </p:spPr>
            <p:txBody>
              <a:bodyPr/>
              <a:lstStyle/>
              <a:p>
                <a:r>
                  <a:rPr lang="en-US">
                    <a:noFill/>
                  </a:rPr>
                  <a:t> </a:t>
                </a:r>
              </a:p>
            </p:txBody>
          </p:sp>
        </mc:Fallback>
      </mc:AlternateContent>
    </p:spTree>
    <p:extLst>
      <p:ext uri="{BB962C8B-B14F-4D97-AF65-F5344CB8AC3E}">
        <p14:creationId xmlns:p14="http://schemas.microsoft.com/office/powerpoint/2010/main" val="1246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A3BBC4-893F-5AA0-08AE-A21BF5A3D511}"/>
                  </a:ext>
                </a:extLst>
              </p:cNvPr>
              <p:cNvSpPr txBox="1"/>
              <p:nvPr/>
            </p:nvSpPr>
            <p:spPr>
              <a:xfrm>
                <a:off x="579120" y="558800"/>
                <a:ext cx="11023600" cy="6687856"/>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Comparing (1) and (7), we get</a:t>
                </a:r>
              </a:p>
              <a:p>
                <a:pPr algn="just"/>
                <a:endParaRPr lang="en-US" sz="2400" dirty="0"/>
              </a:p>
              <a:p>
                <a:pPr algn="just"/>
                <a:r>
                  <a:rPr lang="en-US" sz="2400" dirty="0"/>
                  <a:t>		</a:t>
                </a:r>
                <a:r>
                  <a:rPr lang="en-US" sz="2400" b="1" dirty="0"/>
                  <a:t> </a:t>
                </a:r>
                <a14:m>
                  <m:oMath xmlns:m="http://schemas.openxmlformats.org/officeDocument/2006/math">
                    <m:r>
                      <a:rPr lang="en-US" sz="2400" b="1" i="0" dirty="0" smtClean="0">
                        <a:latin typeface="Cambria Math" panose="02040503050406030204" pitchFamily="18" charset="0"/>
                      </a:rPr>
                      <m:t>𝐬</m:t>
                    </m:r>
                    <m:r>
                      <a:rPr lang="en-US" sz="2400" b="1" i="0" dirty="0" smtClean="0">
                        <a:latin typeface="Cambria Math" panose="02040503050406030204" pitchFamily="18" charset="0"/>
                      </a:rPr>
                      <m:t>=</m:t>
                    </m:r>
                    <m:f>
                      <m:fPr>
                        <m:ctrlPr>
                          <a:rPr lang="en-US" sz="2400" b="1" i="1" dirty="0">
                            <a:latin typeface="Cambria Math" panose="02040503050406030204" pitchFamily="18" charset="0"/>
                          </a:rPr>
                        </m:ctrlPr>
                      </m:fPr>
                      <m:num>
                        <m:r>
                          <a:rPr lang="en-US" sz="2400" b="1" i="1" dirty="0">
                            <a:latin typeface="Cambria Math" panose="02040503050406030204" pitchFamily="18" charset="0"/>
                          </a:rPr>
                          <m:t>𝟐</m:t>
                        </m:r>
                      </m:num>
                      <m:den>
                        <m:r>
                          <a:rPr lang="en-US" sz="2400" b="1" i="1" dirty="0">
                            <a:latin typeface="Cambria Math" panose="02040503050406030204" pitchFamily="18" charset="0"/>
                          </a:rPr>
                          <m:t>𝑻</m:t>
                        </m:r>
                      </m:den>
                    </m:f>
                    <m:f>
                      <m:fPr>
                        <m:ctrlPr>
                          <a:rPr lang="en-US" sz="2400" b="1" i="1" dirty="0">
                            <a:latin typeface="Cambria Math" panose="02040503050406030204" pitchFamily="18" charset="0"/>
                          </a:rPr>
                        </m:ctrlPr>
                      </m:fPr>
                      <m:num>
                        <m:d>
                          <m:dPr>
                            <m:ctrlPr>
                              <a:rPr lang="en-US" sz="2400" b="1" i="1" dirty="0">
                                <a:latin typeface="Cambria Math" panose="02040503050406030204" pitchFamily="18" charset="0"/>
                              </a:rPr>
                            </m:ctrlPr>
                          </m:dPr>
                          <m:e>
                            <m:r>
                              <a:rPr lang="en-US" sz="2400" b="1" i="1" dirty="0">
                                <a:latin typeface="Cambria Math" panose="02040503050406030204" pitchFamily="18" charset="0"/>
                              </a:rPr>
                              <m:t>𝟏</m:t>
                            </m:r>
                            <m:r>
                              <a:rPr lang="en-US" sz="2400" b="1" i="1" dirty="0">
                                <a:latin typeface="Cambria Math" panose="02040503050406030204" pitchFamily="18" charset="0"/>
                              </a:rPr>
                              <m:t> −</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e>
                        </m:d>
                      </m:num>
                      <m:den>
                        <m:d>
                          <m:dPr>
                            <m:ctrlPr>
                              <a:rPr lang="en-US" sz="2400" b="1" i="1" dirty="0">
                                <a:latin typeface="Cambria Math" panose="02040503050406030204" pitchFamily="18" charset="0"/>
                              </a:rPr>
                            </m:ctrlPr>
                          </m:dPr>
                          <m:e>
                            <m:r>
                              <a:rPr lang="en-US" sz="2400" b="1" i="1" dirty="0">
                                <a:latin typeface="Cambria Math" panose="02040503050406030204" pitchFamily="18" charset="0"/>
                              </a:rPr>
                              <m:t>𝟏</m:t>
                            </m:r>
                            <m:r>
                              <a:rPr lang="en-US" sz="2400" b="1" i="1" dirty="0" smtClean="0">
                                <a:latin typeface="Cambria Math" panose="02040503050406030204" pitchFamily="18" charset="0"/>
                              </a:rPr>
                              <m:t>+ </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e>
                        </m:d>
                      </m:den>
                    </m:f>
                    <m:r>
                      <a:rPr lang="en-US" sz="2400" b="1" i="1">
                        <a:latin typeface="Cambria Math" panose="02040503050406030204" pitchFamily="18" charset="0"/>
                      </a:rPr>
                      <m:t> </m:t>
                    </m:r>
                  </m:oMath>
                </a14:m>
                <a:r>
                  <a:rPr lang="en-US" sz="2400" dirty="0"/>
                  <a:t>		or 	</a:t>
                </a:r>
                <a:r>
                  <a:rPr lang="en-US" sz="2400" b="1" dirty="0"/>
                  <a:t> </a:t>
                </a:r>
                <a14:m>
                  <m:oMath xmlns:m="http://schemas.openxmlformats.org/officeDocument/2006/math">
                    <m:r>
                      <a:rPr lang="en-US" sz="2400" b="1" dirty="0">
                        <a:latin typeface="Cambria Math" panose="02040503050406030204" pitchFamily="18" charset="0"/>
                      </a:rPr>
                      <m:t>𝐬</m:t>
                    </m:r>
                    <m:r>
                      <a:rPr lang="en-US" sz="2400" b="1" dirty="0">
                        <a:latin typeface="Cambria Math" panose="02040503050406030204" pitchFamily="18" charset="0"/>
                      </a:rPr>
                      <m:t>=</m:t>
                    </m:r>
                    <m:f>
                      <m:fPr>
                        <m:ctrlPr>
                          <a:rPr lang="en-US" sz="2400" b="1" i="1" dirty="0">
                            <a:latin typeface="Cambria Math" panose="02040503050406030204" pitchFamily="18" charset="0"/>
                          </a:rPr>
                        </m:ctrlPr>
                      </m:fPr>
                      <m:num>
                        <m:r>
                          <a:rPr lang="en-US" sz="2400" b="1" i="1" dirty="0">
                            <a:latin typeface="Cambria Math" panose="02040503050406030204" pitchFamily="18" charset="0"/>
                          </a:rPr>
                          <m:t>𝟐</m:t>
                        </m:r>
                      </m:num>
                      <m:den>
                        <m:r>
                          <a:rPr lang="en-US" sz="2400" b="1" i="1" dirty="0">
                            <a:latin typeface="Cambria Math" panose="02040503050406030204" pitchFamily="18" charset="0"/>
                          </a:rPr>
                          <m:t>𝑻</m:t>
                        </m:r>
                      </m:den>
                    </m:f>
                    <m:f>
                      <m:fPr>
                        <m:ctrlPr>
                          <a:rPr lang="en-US" sz="2400" b="1" i="1" dirty="0">
                            <a:latin typeface="Cambria Math" panose="02040503050406030204" pitchFamily="18" charset="0"/>
                          </a:rPr>
                        </m:ctrlPr>
                      </m:fPr>
                      <m:num>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a:latin typeface="Cambria Math" panose="02040503050406030204" pitchFamily="18" charset="0"/>
                              </a:rPr>
                              <m:t>−</m:t>
                            </m:r>
                            <m:r>
                              <a:rPr lang="en-US" sz="2400" b="1" i="1">
                                <a:latin typeface="Cambria Math" panose="02040503050406030204" pitchFamily="18" charset="0"/>
                              </a:rPr>
                              <m:t>𝟏</m:t>
                            </m:r>
                          </m:e>
                        </m:d>
                      </m:num>
                      <m:den>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a:latin typeface="Cambria Math" panose="02040503050406030204" pitchFamily="18" charset="0"/>
                              </a:rPr>
                              <m:t>+</m:t>
                            </m:r>
                            <m:r>
                              <a:rPr lang="en-US" sz="2400" b="1" i="1">
                                <a:latin typeface="Cambria Math" panose="02040503050406030204" pitchFamily="18" charset="0"/>
                              </a:rPr>
                              <m:t>𝟏</m:t>
                            </m:r>
                          </m:e>
                        </m:d>
                      </m:den>
                    </m:f>
                  </m:oMath>
                </a14:m>
                <a:r>
                  <a:rPr lang="en-US" sz="2400" dirty="0"/>
                  <a:t>				…..8</a:t>
                </a:r>
              </a:p>
              <a:p>
                <a:pPr algn="just"/>
                <a:endParaRPr lang="en-US" sz="2400" dirty="0"/>
              </a:p>
              <a:p>
                <a:pPr algn="just"/>
                <a:r>
                  <a:rPr lang="en-US" sz="2400" dirty="0"/>
                  <a:t>     Equation (8) is called </a:t>
                </a:r>
                <a:r>
                  <a:rPr lang="en-US" sz="2400" b="1" i="1" dirty="0"/>
                  <a:t>Bilinear transformation</a:t>
                </a:r>
                <a:r>
                  <a:rPr lang="en-US" sz="2400" dirty="0"/>
                  <a:t>.</a:t>
                </a:r>
              </a:p>
              <a:p>
                <a:pPr algn="just"/>
                <a:endParaRPr lang="en-US" sz="2400" dirty="0"/>
              </a:p>
              <a:p>
                <a:pPr marL="342900" indent="-342900" algn="just">
                  <a:buFont typeface="Wingdings" panose="05000000000000000000" pitchFamily="2" charset="2"/>
                  <a:buChar char="Ø"/>
                </a:pPr>
                <a:r>
                  <a:rPr lang="en-US" sz="2400" dirty="0"/>
                  <a:t>Although our derivation of the bilinear transformation was performed for a first-order differential equation, it holds, in general, for an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𝑡h</m:t>
                        </m:r>
                      </m:sup>
                    </m:sSup>
                    <m:r>
                      <a:rPr lang="en-US" sz="2400" b="0" i="1" smtClean="0">
                        <a:latin typeface="Cambria Math" panose="02040503050406030204" pitchFamily="18" charset="0"/>
                      </a:rPr>
                      <m:t>−</m:t>
                    </m:r>
                    <m:r>
                      <a:rPr lang="en-US" sz="2400" b="0" i="1" smtClean="0">
                        <a:latin typeface="Cambria Math" panose="02040503050406030204" pitchFamily="18" charset="0"/>
                      </a:rPr>
                      <m:t>𝑜𝑟𝑑𝑒𝑟</m:t>
                    </m:r>
                  </m:oMath>
                </a14:m>
                <a:r>
                  <a:rPr lang="en-US" sz="2400" dirty="0"/>
                  <a:t> differential equation.</a:t>
                </a:r>
              </a:p>
              <a:p>
                <a:pPr algn="just"/>
                <a:endParaRPr lang="en-US" sz="2400" dirty="0"/>
              </a:p>
              <a:p>
                <a:pPr marL="342900" indent="-342900" algn="just">
                  <a:buFont typeface="Arial" panose="020B0604020202020204" pitchFamily="34" charset="0"/>
                  <a:buChar char="•"/>
                </a:pPr>
                <a:r>
                  <a:rPr lang="en-US" sz="2400" b="1" dirty="0">
                    <a:solidFill>
                      <a:schemeClr val="accent1"/>
                    </a:solidFill>
                  </a:rPr>
                  <a:t>Characteristics of  BLT:</a:t>
                </a:r>
              </a:p>
              <a:p>
                <a:pPr marL="342900" indent="-342900" algn="just">
                  <a:buFont typeface="Wingdings" panose="05000000000000000000" pitchFamily="2" charset="2"/>
                  <a:buChar char="Ø"/>
                </a:pPr>
                <a:r>
                  <a:rPr lang="en-US" sz="2400" dirty="0"/>
                  <a:t>The mapping of equation (8) is one-to-one mapping for the BLT, that is, for every point in the s-plane, there is exactly one corresponding point in the  z-plane and vice-versa. To investigate the characteristic of BLT, let</a:t>
                </a:r>
              </a:p>
              <a:p>
                <a:pPr algn="just"/>
                <a:r>
                  <a:rPr lang="en-US" sz="2400" dirty="0"/>
                  <a:t>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m:rPr>
                        <m:sty m:val="p"/>
                      </m:rPr>
                      <a:rPr lang="el-GR" sz="2400" b="0" i="1" smtClean="0">
                        <a:latin typeface="Cambria Math" panose="02040503050406030204" pitchFamily="18" charset="0"/>
                        <a:ea typeface="Cambria Math" panose="02040503050406030204" pitchFamily="18" charset="0"/>
                      </a:rPr>
                      <m:t>Ω</m:t>
                    </m:r>
                  </m:oMath>
                </a14:m>
                <a:r>
                  <a:rPr lang="en-US" sz="2400" dirty="0"/>
                  <a:t>	and	 </a:t>
                </a:r>
                <a14:m>
                  <m:oMath xmlns:m="http://schemas.openxmlformats.org/officeDocument/2006/math">
                    <m:r>
                      <a:rPr lang="en-US" sz="2400" i="1">
                        <a:latin typeface="Cambria Math" panose="02040503050406030204" pitchFamily="18" charset="0"/>
                      </a:rPr>
                      <m:t>𝑧</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𝑟</m:t>
                        </m:r>
                        <m:r>
                          <a:rPr lang="en-US" sz="2400" i="1">
                            <a:latin typeface="Cambria Math" panose="02040503050406030204" pitchFamily="18" charset="0"/>
                          </a:rPr>
                          <m:t>𝑒</m:t>
                        </m:r>
                      </m:e>
                      <m:sup>
                        <m:r>
                          <a:rPr lang="en-US" sz="2400" b="0" i="1" smtClean="0">
                            <a:latin typeface="Cambria Math" panose="02040503050406030204" pitchFamily="18" charset="0"/>
                          </a:rPr>
                          <m:t>𝑗</m:t>
                        </m:r>
                        <m:r>
                          <a:rPr lang="en-US" sz="2400" i="1">
                            <a:latin typeface="Cambria Math" panose="02040503050406030204" pitchFamily="18" charset="0"/>
                            <a:ea typeface="Cambria Math" panose="02040503050406030204" pitchFamily="18" charset="0"/>
                          </a:rPr>
                          <m:t>𝜔</m:t>
                        </m:r>
                      </m:sup>
                    </m:sSup>
                  </m:oMath>
                </a14:m>
                <a:endParaRPr lang="en-US" sz="2400" dirty="0"/>
              </a:p>
              <a:p>
                <a:pPr algn="just"/>
                <a:endParaRPr lang="en-US" sz="2400" dirty="0"/>
              </a:p>
              <a:p>
                <a:pPr algn="just"/>
                <a:endParaRPr lang="en-US" sz="2400" dirty="0"/>
              </a:p>
            </p:txBody>
          </p:sp>
        </mc:Choice>
        <mc:Fallback xmlns="">
          <p:sp>
            <p:nvSpPr>
              <p:cNvPr id="2" name="TextBox 1">
                <a:extLst>
                  <a:ext uri="{FF2B5EF4-FFF2-40B4-BE49-F238E27FC236}">
                    <a16:creationId xmlns:a16="http://schemas.microsoft.com/office/drawing/2014/main" id="{77A3BBC4-893F-5AA0-08AE-A21BF5A3D511}"/>
                  </a:ext>
                </a:extLst>
              </p:cNvPr>
              <p:cNvSpPr txBox="1">
                <a:spLocks noRot="1" noChangeAspect="1" noMove="1" noResize="1" noEditPoints="1" noAdjustHandles="1" noChangeArrowheads="1" noChangeShapeType="1" noTextEdit="1"/>
              </p:cNvSpPr>
              <p:nvPr/>
            </p:nvSpPr>
            <p:spPr>
              <a:xfrm>
                <a:off x="579120" y="558800"/>
                <a:ext cx="11023600" cy="6687856"/>
              </a:xfrm>
              <a:prstGeom prst="rect">
                <a:avLst/>
              </a:prstGeom>
              <a:blipFill>
                <a:blip r:embed="rId2"/>
                <a:stretch>
                  <a:fillRect l="-719" t="-729" r="-830"/>
                </a:stretch>
              </a:blipFill>
            </p:spPr>
            <p:txBody>
              <a:bodyPr/>
              <a:lstStyle/>
              <a:p>
                <a:r>
                  <a:rPr lang="en-US">
                    <a:noFill/>
                  </a:rPr>
                  <a:t> </a:t>
                </a:r>
              </a:p>
            </p:txBody>
          </p:sp>
        </mc:Fallback>
      </mc:AlternateContent>
    </p:spTree>
    <p:extLst>
      <p:ext uri="{BB962C8B-B14F-4D97-AF65-F5344CB8AC3E}">
        <p14:creationId xmlns:p14="http://schemas.microsoft.com/office/powerpoint/2010/main" val="1783635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B2F018E-AAC3-6C4B-BC55-5EF4B853A595}"/>
                  </a:ext>
                </a:extLst>
              </p:cNvPr>
              <p:cNvSpPr txBox="1"/>
              <p:nvPr/>
            </p:nvSpPr>
            <p:spPr>
              <a:xfrm>
                <a:off x="589280" y="477520"/>
                <a:ext cx="11013440" cy="575644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Then we can write,		</a:t>
                </a:r>
                <a:r>
                  <a:rPr lang="en-US" sz="2400" b="1" dirty="0"/>
                  <a:t> </a:t>
                </a:r>
                <a14:m>
                  <m:oMath xmlns:m="http://schemas.openxmlformats.org/officeDocument/2006/math">
                    <m:r>
                      <a:rPr lang="en-US" sz="2400" b="1" dirty="0">
                        <a:latin typeface="Cambria Math" panose="02040503050406030204" pitchFamily="18" charset="0"/>
                      </a:rPr>
                      <m:t>𝐬</m:t>
                    </m:r>
                    <m:r>
                      <a:rPr lang="en-US" sz="2400" b="1" dirty="0">
                        <a:latin typeface="Cambria Math" panose="02040503050406030204" pitchFamily="18" charset="0"/>
                      </a:rPr>
                      <m:t>=</m:t>
                    </m:r>
                    <m:f>
                      <m:fPr>
                        <m:ctrlPr>
                          <a:rPr lang="en-US" sz="2400" b="1" i="1" dirty="0">
                            <a:latin typeface="Cambria Math" panose="02040503050406030204" pitchFamily="18" charset="0"/>
                          </a:rPr>
                        </m:ctrlPr>
                      </m:fPr>
                      <m:num>
                        <m:r>
                          <a:rPr lang="en-US" sz="2400" b="1" i="1" dirty="0">
                            <a:latin typeface="Cambria Math" panose="02040503050406030204" pitchFamily="18" charset="0"/>
                          </a:rPr>
                          <m:t>𝟐</m:t>
                        </m:r>
                      </m:num>
                      <m:den>
                        <m:r>
                          <a:rPr lang="en-US" sz="2400" b="1" i="1" dirty="0">
                            <a:latin typeface="Cambria Math" panose="02040503050406030204" pitchFamily="18" charset="0"/>
                          </a:rPr>
                          <m:t>𝑻</m:t>
                        </m:r>
                      </m:den>
                    </m:f>
                    <m:f>
                      <m:fPr>
                        <m:ctrlPr>
                          <a:rPr lang="en-US" sz="2400" b="1" i="1" dirty="0">
                            <a:latin typeface="Cambria Math" panose="02040503050406030204" pitchFamily="18" charset="0"/>
                          </a:rPr>
                        </m:ctrlPr>
                      </m:fPr>
                      <m:num>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a:latin typeface="Cambria Math" panose="02040503050406030204" pitchFamily="18" charset="0"/>
                              </a:rPr>
                              <m:t>−</m:t>
                            </m:r>
                            <m:r>
                              <a:rPr lang="en-US" sz="2400" b="1" i="1">
                                <a:latin typeface="Cambria Math" panose="02040503050406030204" pitchFamily="18" charset="0"/>
                              </a:rPr>
                              <m:t>𝟏</m:t>
                            </m:r>
                          </m:e>
                        </m:d>
                      </m:num>
                      <m:den>
                        <m:d>
                          <m:dPr>
                            <m:ctrlPr>
                              <a:rPr lang="en-US" sz="2400" b="1" i="1" dirty="0">
                                <a:latin typeface="Cambria Math" panose="02040503050406030204" pitchFamily="18" charset="0"/>
                              </a:rPr>
                            </m:ctrlPr>
                          </m:dPr>
                          <m:e>
                            <m:r>
                              <a:rPr lang="en-US" sz="2400" b="1" i="1">
                                <a:latin typeface="Cambria Math" panose="02040503050406030204" pitchFamily="18" charset="0"/>
                              </a:rPr>
                              <m:t>𝒛</m:t>
                            </m:r>
                            <m:r>
                              <a:rPr lang="en-US" sz="2400" b="1" i="1" dirty="0">
                                <a:latin typeface="Cambria Math" panose="02040503050406030204" pitchFamily="18" charset="0"/>
                              </a:rPr>
                              <m:t>+</m:t>
                            </m:r>
                            <m:r>
                              <a:rPr lang="en-US" sz="2400" b="1" i="1">
                                <a:latin typeface="Cambria Math" panose="02040503050406030204" pitchFamily="18" charset="0"/>
                              </a:rPr>
                              <m:t>𝟏</m:t>
                            </m:r>
                          </m:e>
                        </m:d>
                      </m:den>
                    </m:f>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r>
                          <a:rPr lang="en-US" sz="2400" b="1" i="1" smtClean="0">
                            <a:latin typeface="Cambria Math" panose="02040503050406030204" pitchFamily="18" charset="0"/>
                          </a:rPr>
                          <m:t>𝑻</m:t>
                        </m:r>
                      </m:den>
                    </m:f>
                    <m:r>
                      <a:rPr lang="en-US" sz="2400" b="1" i="1" smtClean="0">
                        <a:latin typeface="Cambria Math" panose="02040503050406030204" pitchFamily="18" charset="0"/>
                      </a:rPr>
                      <m:t> {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𝒓</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𝒋</m:t>
                            </m:r>
                            <m:r>
                              <a:rPr lang="en-US" sz="2400" b="1" i="1" smtClean="0">
                                <a:latin typeface="Cambria Math" panose="02040503050406030204" pitchFamily="18" charset="0"/>
                                <a:ea typeface="Cambria Math" panose="02040503050406030204" pitchFamily="18" charset="0"/>
                              </a:rPr>
                              <m:t>𝝎</m:t>
                            </m:r>
                          </m:sup>
                        </m:sSup>
                        <m:r>
                          <a:rPr lang="en-US" sz="2400" b="1" i="1" smtClean="0">
                            <a:latin typeface="Cambria Math" panose="02040503050406030204" pitchFamily="18" charset="0"/>
                          </a:rPr>
                          <m:t>−</m:t>
                        </m:r>
                        <m:r>
                          <a:rPr lang="en-US" sz="2400" b="1" i="1" smtClean="0">
                            <a:latin typeface="Cambria Math" panose="02040503050406030204" pitchFamily="18" charset="0"/>
                          </a:rPr>
                          <m:t>𝟏</m:t>
                        </m:r>
                      </m:num>
                      <m:den>
                        <m:r>
                          <a:rPr lang="en-US" sz="2400" b="1" i="1">
                            <a:latin typeface="Cambria Math" panose="02040503050406030204" pitchFamily="18" charset="0"/>
                          </a:rPr>
                          <m:t>𝒓</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smtClean="0">
                            <a:latin typeface="Cambria Math" panose="02040503050406030204" pitchFamily="18" charset="0"/>
                          </a:rPr>
                          <m:t>+</m:t>
                        </m:r>
                        <m:r>
                          <a:rPr lang="en-US" sz="2400" b="1" i="1">
                            <a:latin typeface="Cambria Math" panose="02040503050406030204" pitchFamily="18" charset="0"/>
                          </a:rPr>
                          <m:t>𝟏</m:t>
                        </m:r>
                      </m:den>
                    </m:f>
                    <m:r>
                      <a:rPr lang="en-US" sz="2400" b="1" i="1" smtClean="0">
                        <a:latin typeface="Cambria Math" panose="02040503050406030204" pitchFamily="18" charset="0"/>
                      </a:rPr>
                      <m:t> }</m:t>
                    </m:r>
                  </m:oMath>
                </a14:m>
                <a:endParaRPr lang="en-US" sz="2400" dirty="0"/>
              </a:p>
              <a:p>
                <a:pPr algn="just"/>
                <a:r>
                  <a:rPr lang="en-US" sz="2400" dirty="0"/>
                  <a:t>     On solving we obtain</a:t>
                </a:r>
              </a:p>
              <a:p>
                <a:pPr algn="just"/>
                <a:r>
                  <a:rPr lang="en-US" sz="2400" dirty="0"/>
                  <a:t>			</a:t>
                </a:r>
                <a14:m>
                  <m:oMath xmlns:m="http://schemas.openxmlformats.org/officeDocument/2006/math">
                    <m:r>
                      <a:rPr lang="en-US" sz="2400" b="1" i="1" smtClean="0">
                        <a:latin typeface="Cambria Math" panose="02040503050406030204" pitchFamily="18" charset="0"/>
                      </a:rPr>
                      <m:t>𝒔</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num>
                      <m:den>
                        <m:r>
                          <a:rPr lang="en-US" sz="2400" b="1" i="1" smtClean="0">
                            <a:latin typeface="Cambria Math" panose="02040503050406030204" pitchFamily="18" charset="0"/>
                          </a:rPr>
                          <m:t>𝑻</m:t>
                        </m:r>
                      </m:den>
                    </m:f>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sSup>
                          <m:sSupPr>
                            <m:ctrlPr>
                              <a:rPr lang="en-US" sz="2400" b="1" i="1">
                                <a:latin typeface="Cambria Math" panose="02040503050406030204" pitchFamily="18" charset="0"/>
                              </a:rPr>
                            </m:ctrlPr>
                          </m:sSupPr>
                          <m:e>
                            <m:r>
                              <a:rPr lang="en-US" sz="2400" b="1" i="1" smtClean="0">
                                <a:latin typeface="Cambria Math" panose="02040503050406030204" pitchFamily="18" charset="0"/>
                              </a:rPr>
                              <m:t>𝒓</m:t>
                            </m:r>
                          </m:e>
                          <m:sup>
                            <m:r>
                              <a:rPr lang="en-US" sz="2400" b="1" i="1" smtClean="0">
                                <a:latin typeface="Cambria Math" panose="02040503050406030204" pitchFamily="18" charset="0"/>
                              </a:rPr>
                              <m:t>𝟐</m:t>
                            </m:r>
                          </m:sup>
                        </m:sSup>
                        <m:r>
                          <a:rPr lang="en-US" sz="2400" b="1" i="1">
                            <a:latin typeface="Cambria Math" panose="02040503050406030204" pitchFamily="18" charset="0"/>
                          </a:rPr>
                          <m:t>−</m:t>
                        </m:r>
                        <m:r>
                          <a:rPr lang="en-US" sz="2400" b="1" i="1">
                            <a:latin typeface="Cambria Math" panose="02040503050406030204" pitchFamily="18" charset="0"/>
                          </a:rPr>
                          <m:t>𝟏</m:t>
                        </m:r>
                      </m:num>
                      <m:den>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𝒓𝒄𝒐𝒔</m:t>
                        </m:r>
                        <m:r>
                          <a:rPr lang="en-US" sz="2400" b="1" i="1" smtClean="0">
                            <a:latin typeface="Cambria Math" panose="02040503050406030204" pitchFamily="18" charset="0"/>
                            <a:ea typeface="Cambria Math" panose="02040503050406030204" pitchFamily="18" charset="0"/>
                          </a:rPr>
                          <m:t>𝝎</m:t>
                        </m:r>
                      </m:den>
                    </m:f>
                    <m:r>
                      <a:rPr lang="en-US" sz="2400" b="1" i="1" smtClean="0">
                        <a:latin typeface="Cambria Math" panose="02040503050406030204" pitchFamily="18" charset="0"/>
                      </a:rPr>
                      <m:t>+</m:t>
                    </m:r>
                    <m:r>
                      <a:rPr lang="en-US" sz="2400" b="1" i="1" smtClean="0">
                        <a:latin typeface="Cambria Math" panose="02040503050406030204" pitchFamily="18" charset="0"/>
                      </a:rPr>
                      <m:t>𝒋</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r>
                          <a:rPr lang="en-US" sz="2400" b="1" i="1" smtClean="0">
                            <a:latin typeface="Cambria Math" panose="02040503050406030204" pitchFamily="18" charset="0"/>
                          </a:rPr>
                          <m:t>𝒓𝒔𝒊𝒏</m:t>
                        </m:r>
                        <m:r>
                          <a:rPr lang="en-US" sz="2400" b="1" i="1" smtClean="0">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𝒓𝒄𝒐𝒔</m:t>
                        </m:r>
                        <m:r>
                          <a:rPr lang="en-US" sz="2400" b="1" i="1">
                            <a:latin typeface="Cambria Math" panose="02040503050406030204" pitchFamily="18" charset="0"/>
                            <a:ea typeface="Cambria Math" panose="02040503050406030204" pitchFamily="18" charset="0"/>
                          </a:rPr>
                          <m:t>𝝎</m:t>
                        </m:r>
                      </m:den>
                    </m:f>
                    <m:r>
                      <a:rPr lang="en-US" sz="2400" b="1" i="1" smtClean="0">
                        <a:latin typeface="Cambria Math" panose="02040503050406030204" pitchFamily="18" charset="0"/>
                      </a:rPr>
                      <m:t>)</m:t>
                    </m:r>
                  </m:oMath>
                </a14:m>
                <a:r>
                  <a:rPr lang="en-US" sz="2400" b="1" dirty="0"/>
                  <a:t>			</a:t>
                </a:r>
                <a:r>
                  <a:rPr lang="en-US" sz="2400" dirty="0"/>
                  <a:t>…..9</a:t>
                </a:r>
              </a:p>
              <a:p>
                <a:pPr algn="just"/>
                <a:endParaRPr lang="en-US" sz="2400" dirty="0"/>
              </a:p>
              <a:p>
                <a:pPr marL="342900" indent="-342900" algn="just">
                  <a:buFont typeface="Wingdings" panose="05000000000000000000" pitchFamily="2" charset="2"/>
                  <a:buChar char="Ø"/>
                </a:pPr>
                <a:r>
                  <a:rPr lang="en-US" sz="2400" dirty="0"/>
                  <a:t>Comparing with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m:rPr>
                        <m:sty m:val="p"/>
                      </m:rPr>
                      <a:rPr lang="el-GR" sz="2400" b="0" i="1" smtClean="0">
                        <a:latin typeface="Cambria Math" panose="02040503050406030204" pitchFamily="18" charset="0"/>
                        <a:ea typeface="Cambria Math" panose="02040503050406030204" pitchFamily="18" charset="0"/>
                      </a:rPr>
                      <m:t>Ω</m:t>
                    </m:r>
                  </m:oMath>
                </a14:m>
                <a:r>
                  <a:rPr lang="en-US" sz="2400" dirty="0"/>
                  <a:t>, we get </a:t>
                </a:r>
              </a:p>
              <a:p>
                <a:pPr marL="342900" indent="-342900" algn="just">
                  <a:buFont typeface="Wingdings" panose="05000000000000000000" pitchFamily="2" charset="2"/>
                  <a:buChar char="Ø"/>
                </a:pPr>
                <a:endParaRPr lang="en-US" sz="2400" dirty="0"/>
              </a:p>
              <a:p>
                <a:pPr algn="just"/>
                <a:r>
                  <a:rPr lang="en-US" sz="2400" dirty="0"/>
                  <a:t>				</a:t>
                </a:r>
                <a:r>
                  <a:rPr lang="en-US" sz="2400" b="0" dirty="0">
                    <a:ea typeface="Cambria Math" panose="02040503050406030204" pitchFamily="18" charset="0"/>
                  </a:rPr>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a:latin typeface="Cambria Math" panose="02040503050406030204" pitchFamily="18" charset="0"/>
                      </a:rPr>
                      <m:t> </m:t>
                    </m:r>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r>
                          <a:rPr lang="en-US" sz="2400" b="1" i="1">
                            <a:latin typeface="Cambria Math" panose="02040503050406030204" pitchFamily="18" charset="0"/>
                          </a:rPr>
                          <m:t>−</m:t>
                        </m:r>
                        <m:r>
                          <a:rPr lang="en-US" sz="2400" b="1" i="1">
                            <a:latin typeface="Cambria Math" panose="02040503050406030204" pitchFamily="18" charset="0"/>
                          </a:rPr>
                          <m:t>𝟏</m:t>
                        </m:r>
                      </m:num>
                      <m:den>
                        <m:r>
                          <a:rPr lang="en-US" sz="2400" b="1" i="1">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𝒓𝒄𝒐𝒔</m:t>
                        </m:r>
                        <m:r>
                          <a:rPr lang="en-US" sz="2400" b="1" i="1">
                            <a:latin typeface="Cambria Math" panose="02040503050406030204" pitchFamily="18" charset="0"/>
                            <a:ea typeface="Cambria Math" panose="02040503050406030204" pitchFamily="18" charset="0"/>
                          </a:rPr>
                          <m:t>𝝎</m:t>
                        </m:r>
                      </m:den>
                    </m:f>
                  </m:oMath>
                </a14:m>
                <a:r>
                  <a:rPr lang="en-US" sz="2400" dirty="0"/>
                  <a:t>					…..10</a:t>
                </a:r>
              </a:p>
              <a:p>
                <a:pPr algn="just"/>
                <a:endParaRPr lang="en-US" sz="2400" dirty="0"/>
              </a:p>
              <a:p>
                <a:pPr algn="just"/>
                <a:r>
                  <a:rPr lang="en-US" sz="2400" dirty="0"/>
                  <a:t>     and				</a:t>
                </a:r>
                <a:r>
                  <a:rPr lang="el-GR" sz="2400" b="0" dirty="0">
                    <a:ea typeface="Cambria Math" panose="02040503050406030204" pitchFamily="18" charset="0"/>
                  </a:rPr>
                  <a:t> </a:t>
                </a:r>
                <a14:m>
                  <m:oMath xmlns:m="http://schemas.openxmlformats.org/officeDocument/2006/math">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smtClean="0">
                        <a:latin typeface="Cambria Math" panose="02040503050406030204" pitchFamily="18" charset="0"/>
                      </a:rPr>
                      <m:t> </m:t>
                    </m:r>
                    <m:f>
                      <m:fPr>
                        <m:ctrlPr>
                          <a:rPr lang="en-US" sz="2400" b="1" i="1">
                            <a:latin typeface="Cambria Math" panose="02040503050406030204" pitchFamily="18" charset="0"/>
                          </a:rPr>
                        </m:ctrlPr>
                      </m:fPr>
                      <m:num>
                        <m:r>
                          <a:rPr lang="en-US" sz="2400" b="1" i="1">
                            <a:latin typeface="Cambria Math" panose="02040503050406030204" pitchFamily="18" charset="0"/>
                          </a:rPr>
                          <m:t>𝟐</m:t>
                        </m:r>
                        <m:r>
                          <a:rPr lang="en-US" sz="2400" b="1" i="1">
                            <a:latin typeface="Cambria Math" panose="02040503050406030204" pitchFamily="18" charset="0"/>
                          </a:rPr>
                          <m:t>𝒓𝒔𝒊𝒏</m:t>
                        </m:r>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𝒓</m:t>
                            </m:r>
                          </m:e>
                          <m:sup>
                            <m:r>
                              <a:rPr lang="en-US" sz="2400" b="1" i="1">
                                <a:latin typeface="Cambria Math" panose="02040503050406030204" pitchFamily="18" charset="0"/>
                              </a:rPr>
                              <m:t>𝟐</m:t>
                            </m:r>
                          </m:sup>
                        </m:sSup>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𝒓𝒄𝒐𝒔</m:t>
                        </m:r>
                        <m:r>
                          <a:rPr lang="en-US" sz="2400" b="1" i="1">
                            <a:latin typeface="Cambria Math" panose="02040503050406030204" pitchFamily="18" charset="0"/>
                            <a:ea typeface="Cambria Math" panose="02040503050406030204" pitchFamily="18" charset="0"/>
                          </a:rPr>
                          <m:t>𝝎</m:t>
                        </m:r>
                      </m:den>
                    </m:f>
                  </m:oMath>
                </a14:m>
                <a:r>
                  <a:rPr lang="en-US" sz="2400" b="1" dirty="0"/>
                  <a:t>					</a:t>
                </a:r>
                <a:r>
                  <a:rPr lang="en-US" sz="2400" dirty="0"/>
                  <a:t>…..11</a:t>
                </a:r>
              </a:p>
              <a:p>
                <a:pPr algn="just"/>
                <a:endParaRPr lang="en-US" sz="2400" dirty="0"/>
              </a:p>
              <a:p>
                <a:pPr marL="342900" indent="-342900" algn="just">
                  <a:buFont typeface="Wingdings" panose="05000000000000000000" pitchFamily="2" charset="2"/>
                  <a:buChar char="Ø"/>
                </a:pPr>
                <a:r>
                  <a:rPr lang="en-US" sz="2400" dirty="0"/>
                  <a:t>First, we note that if </a:t>
                </a:r>
                <a14:m>
                  <m:oMath xmlns:m="http://schemas.openxmlformats.org/officeDocument/2006/math">
                    <m:r>
                      <a:rPr lang="en-US" sz="2400" b="1" i="1" dirty="0" smtClean="0">
                        <a:latin typeface="Cambria Math" panose="02040503050406030204" pitchFamily="18" charset="0"/>
                      </a:rPr>
                      <m:t>𝒓</m:t>
                    </m:r>
                    <m:r>
                      <a:rPr lang="en-US" sz="2400" b="1" i="1" dirty="0" smtClean="0">
                        <a:latin typeface="Cambria Math" panose="02040503050406030204" pitchFamily="18" charset="0"/>
                      </a:rPr>
                      <m:t> &lt; </m:t>
                    </m:r>
                    <m:r>
                      <a:rPr lang="en-US" sz="2400" b="1" i="1" dirty="0" smtClean="0">
                        <a:latin typeface="Cambria Math" panose="02040503050406030204" pitchFamily="18" charset="0"/>
                      </a:rPr>
                      <m:t>𝟏</m:t>
                    </m:r>
                  </m:oMath>
                </a14:m>
                <a:r>
                  <a:rPr lang="en-US" sz="2400" dirty="0"/>
                  <a:t>, then </a:t>
                </a:r>
                <a14:m>
                  <m:oMath xmlns:m="http://schemas.openxmlformats.org/officeDocument/2006/math">
                    <m:r>
                      <a:rPr lang="en-US" sz="2400" b="1" i="1">
                        <a:latin typeface="Cambria Math" panose="02040503050406030204" pitchFamily="18" charset="0"/>
                        <a:ea typeface="Cambria Math" panose="02040503050406030204" pitchFamily="18" charset="0"/>
                      </a:rPr>
                      <m:t>𝝈</m:t>
                    </m:r>
                    <m:r>
                      <a:rPr lang="en-US" sz="2400" b="1" i="1" dirty="0" smtClean="0">
                        <a:latin typeface="Cambria Math" panose="02040503050406030204" pitchFamily="18" charset="0"/>
                      </a:rPr>
                      <m:t> &lt; </m:t>
                    </m:r>
                    <m:r>
                      <a:rPr lang="en-US" sz="2400" b="1" i="1" dirty="0" smtClean="0">
                        <a:latin typeface="Cambria Math" panose="02040503050406030204" pitchFamily="18" charset="0"/>
                      </a:rPr>
                      <m:t>𝟎</m:t>
                    </m:r>
                  </m:oMath>
                </a14:m>
                <a:r>
                  <a:rPr lang="en-US" sz="2400" dirty="0"/>
                  <a:t>, and if </a:t>
                </a:r>
                <a14:m>
                  <m:oMath xmlns:m="http://schemas.openxmlformats.org/officeDocument/2006/math">
                    <m:r>
                      <a:rPr lang="en-US" sz="2400" b="1" i="1" dirty="0" smtClean="0">
                        <a:latin typeface="Cambria Math" panose="02040503050406030204" pitchFamily="18" charset="0"/>
                      </a:rPr>
                      <m:t>𝒓</m:t>
                    </m:r>
                    <m:r>
                      <a:rPr lang="en-US" sz="2400" b="1" i="1" dirty="0" smtClean="0">
                        <a:latin typeface="Cambria Math" panose="02040503050406030204" pitchFamily="18" charset="0"/>
                      </a:rPr>
                      <m:t> &gt; </m:t>
                    </m:r>
                    <m:r>
                      <a:rPr lang="en-US" sz="2400" b="1" i="1" dirty="0" smtClean="0">
                        <a:latin typeface="Cambria Math" panose="02040503050406030204" pitchFamily="18" charset="0"/>
                      </a:rPr>
                      <m:t>𝟏</m:t>
                    </m:r>
                  </m:oMath>
                </a14:m>
                <a:r>
                  <a:rPr lang="en-US" sz="2400" dirty="0"/>
                  <a:t>, then </a:t>
                </a:r>
                <a14:m>
                  <m:oMath xmlns:m="http://schemas.openxmlformats.org/officeDocument/2006/math">
                    <m:r>
                      <a:rPr lang="en-US" sz="2400" b="1" i="1">
                        <a:latin typeface="Cambria Math" panose="02040503050406030204" pitchFamily="18" charset="0"/>
                        <a:ea typeface="Cambria Math" panose="02040503050406030204" pitchFamily="18" charset="0"/>
                      </a:rPr>
                      <m:t>𝝈</m:t>
                    </m:r>
                    <m:r>
                      <a:rPr lang="en-US" sz="2400" b="1" i="1" dirty="0" smtClean="0">
                        <a:latin typeface="Cambria Math" panose="02040503050406030204" pitchFamily="18" charset="0"/>
                      </a:rPr>
                      <m:t>&gt;</m:t>
                    </m:r>
                    <m:r>
                      <a:rPr lang="en-US" sz="2400" b="1" i="1" dirty="0">
                        <a:latin typeface="Cambria Math" panose="02040503050406030204" pitchFamily="18" charset="0"/>
                      </a:rPr>
                      <m:t> </m:t>
                    </m:r>
                    <m:r>
                      <a:rPr lang="en-US" sz="2400" b="1" i="1" dirty="0">
                        <a:latin typeface="Cambria Math" panose="02040503050406030204" pitchFamily="18" charset="0"/>
                      </a:rPr>
                      <m:t>𝟎</m:t>
                    </m:r>
                    <m:r>
                      <a:rPr lang="en-US" sz="2400" b="1" i="1" dirty="0" smtClean="0">
                        <a:latin typeface="Cambria Math" panose="02040503050406030204" pitchFamily="18" charset="0"/>
                      </a:rPr>
                      <m:t> </m:t>
                    </m:r>
                  </m:oMath>
                </a14:m>
                <a:r>
                  <a:rPr lang="en-US" sz="2400" dirty="0"/>
                  <a:t>(equation 10). Consequently, the </a:t>
                </a:r>
                <a:r>
                  <a:rPr lang="en-US" sz="2400" b="1" i="1" dirty="0"/>
                  <a:t>LHP in</a:t>
                </a:r>
                <a14:m>
                  <m:oMath xmlns:m="http://schemas.openxmlformats.org/officeDocument/2006/math">
                    <m:r>
                      <a:rPr lang="en-US" sz="2400" b="1" i="1" dirty="0" smtClean="0">
                        <a:latin typeface="Cambria Math" panose="02040503050406030204" pitchFamily="18" charset="0"/>
                      </a:rPr>
                      <m:t> </m:t>
                    </m:r>
                    <m:r>
                      <a:rPr lang="en-US" sz="2400" b="1" i="1" dirty="0" smtClean="0">
                        <a:latin typeface="Cambria Math" panose="02040503050406030204" pitchFamily="18" charset="0"/>
                      </a:rPr>
                      <m:t>𝒔</m:t>
                    </m:r>
                  </m:oMath>
                </a14:m>
                <a:r>
                  <a:rPr lang="en-US" sz="2400" b="1" i="1" dirty="0"/>
                  <a:t> maps  into the  inside of  the unit circle in the </a:t>
                </a:r>
                <a14:m>
                  <m:oMath xmlns:m="http://schemas.openxmlformats.org/officeDocument/2006/math">
                    <m:r>
                      <a:rPr lang="en-US" sz="2400" b="1" i="1" dirty="0" smtClean="0">
                        <a:latin typeface="Cambria Math" panose="02040503050406030204" pitchFamily="18" charset="0"/>
                      </a:rPr>
                      <m:t>𝒛</m:t>
                    </m:r>
                    <m:r>
                      <a:rPr lang="en-US" sz="2400" b="1" i="1" dirty="0" smtClean="0">
                        <a:latin typeface="Cambria Math" panose="02040503050406030204" pitchFamily="18" charset="0"/>
                      </a:rPr>
                      <m:t>−</m:t>
                    </m:r>
                  </m:oMath>
                </a14:m>
                <a:r>
                  <a:rPr lang="en-US" sz="2400" b="1" i="1" dirty="0"/>
                  <a:t>plane</a:t>
                </a:r>
                <a:r>
                  <a:rPr lang="en-US" sz="2400" i="1" dirty="0"/>
                  <a:t>.</a:t>
                </a:r>
                <a:r>
                  <a:rPr lang="en-US" sz="2400" dirty="0"/>
                  <a:t> Hence, the </a:t>
                </a:r>
                <a:r>
                  <a:rPr lang="en-US" sz="2400" b="1" i="1" dirty="0"/>
                  <a:t>transformation results in the stable digital filter</a:t>
                </a:r>
                <a:r>
                  <a:rPr lang="en-US" sz="2400" dirty="0"/>
                  <a:t>.</a:t>
                </a:r>
              </a:p>
            </p:txBody>
          </p:sp>
        </mc:Choice>
        <mc:Fallback xmlns="">
          <p:sp>
            <p:nvSpPr>
              <p:cNvPr id="2" name="TextBox 1">
                <a:extLst>
                  <a:ext uri="{FF2B5EF4-FFF2-40B4-BE49-F238E27FC236}">
                    <a16:creationId xmlns:a16="http://schemas.microsoft.com/office/drawing/2014/main" id="{1B2F018E-AAC3-6C4B-BC55-5EF4B853A595}"/>
                  </a:ext>
                </a:extLst>
              </p:cNvPr>
              <p:cNvSpPr txBox="1">
                <a:spLocks noRot="1" noChangeAspect="1" noMove="1" noResize="1" noEditPoints="1" noAdjustHandles="1" noChangeArrowheads="1" noChangeShapeType="1" noTextEdit="1"/>
              </p:cNvSpPr>
              <p:nvPr/>
            </p:nvSpPr>
            <p:spPr>
              <a:xfrm>
                <a:off x="589280" y="477520"/>
                <a:ext cx="11013440" cy="5756448"/>
              </a:xfrm>
              <a:prstGeom prst="rect">
                <a:avLst/>
              </a:prstGeom>
              <a:blipFill>
                <a:blip r:embed="rId2"/>
                <a:stretch>
                  <a:fillRect l="-775" r="-886" b="-1376"/>
                </a:stretch>
              </a:blipFill>
            </p:spPr>
            <p:txBody>
              <a:bodyPr/>
              <a:lstStyle/>
              <a:p>
                <a:r>
                  <a:rPr lang="en-US">
                    <a:noFill/>
                  </a:rPr>
                  <a:t> </a:t>
                </a:r>
              </a:p>
            </p:txBody>
          </p:sp>
        </mc:Fallback>
      </mc:AlternateContent>
    </p:spTree>
    <p:extLst>
      <p:ext uri="{BB962C8B-B14F-4D97-AF65-F5344CB8AC3E}">
        <p14:creationId xmlns:p14="http://schemas.microsoft.com/office/powerpoint/2010/main" val="37563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2F8F8F-F9D1-D002-A0C7-DA4D768AC61A}"/>
                  </a:ext>
                </a:extLst>
              </p:cNvPr>
              <p:cNvSpPr txBox="1"/>
              <p:nvPr/>
            </p:nvSpPr>
            <p:spPr>
              <a:xfrm>
                <a:off x="584200" y="538480"/>
                <a:ext cx="11023600" cy="5548891"/>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If  </a:t>
                </a:r>
                <a14:m>
                  <m:oMath xmlns:m="http://schemas.openxmlformats.org/officeDocument/2006/math">
                    <m:r>
                      <a:rPr lang="en-US" sz="2400" b="1" i="1" dirty="0" smtClean="0">
                        <a:latin typeface="Cambria Math" panose="02040503050406030204" pitchFamily="18" charset="0"/>
                      </a:rPr>
                      <m:t>𝒓</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oMath>
                </a14:m>
                <a:r>
                  <a:rPr lang="en-US" sz="2400" dirty="0"/>
                  <a:t>, </a:t>
                </a:r>
                <a14:m>
                  <m:oMath xmlns:m="http://schemas.openxmlformats.org/officeDocument/2006/math">
                    <m:r>
                      <a:rPr lang="en-US" sz="2400" b="1" i="1">
                        <a:latin typeface="Cambria Math" panose="02040503050406030204" pitchFamily="18" charset="0"/>
                        <a:ea typeface="Cambria Math" panose="02040503050406030204" pitchFamily="18" charset="0"/>
                      </a:rPr>
                      <m:t>𝝈</m:t>
                    </m:r>
                    <m:r>
                      <a:rPr lang="en-US" sz="2400" b="1" i="1" dirty="0" smtClean="0">
                        <a:latin typeface="Cambria Math" panose="02040503050406030204" pitchFamily="18" charset="0"/>
                      </a:rPr>
                      <m:t>=</m:t>
                    </m:r>
                    <m:r>
                      <a:rPr lang="en-US" sz="2400" b="1" i="1" dirty="0">
                        <a:latin typeface="Cambria Math" panose="02040503050406030204" pitchFamily="18" charset="0"/>
                      </a:rPr>
                      <m:t>𝟎</m:t>
                    </m:r>
                  </m:oMath>
                </a14:m>
                <a:r>
                  <a:rPr lang="en-US" sz="2400" dirty="0"/>
                  <a:t>. In this case </a:t>
                </a:r>
              </a:p>
              <a:p>
                <a:pPr algn="just"/>
                <a:r>
                  <a:rPr lang="en-US" sz="2400" dirty="0"/>
                  <a:t>				</a:t>
                </a:r>
                <a:r>
                  <a:rPr lang="el-GR" sz="2400" dirty="0">
                    <a:ea typeface="Cambria Math" panose="02040503050406030204" pitchFamily="18" charset="0"/>
                  </a:rPr>
                  <a:t> </a:t>
                </a:r>
                <a14:m>
                  <m:oMath xmlns:m="http://schemas.openxmlformats.org/officeDocument/2006/math">
                    <m:r>
                      <a:rPr lang="el-GR" sz="2400" b="0" i="1" smtClean="0">
                        <a:latin typeface="Cambria Math" panose="02040503050406030204" pitchFamily="18" charset="0"/>
                        <a:ea typeface="Cambria Math" panose="02040503050406030204" pitchFamily="18" charset="0"/>
                      </a:rPr>
                      <m:t>𝛺</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2</m:t>
                        </m:r>
                      </m:num>
                      <m:den>
                        <m:r>
                          <a:rPr lang="en-US" sz="2400" b="0" i="1">
                            <a:latin typeface="Cambria Math" panose="02040503050406030204" pitchFamily="18" charset="0"/>
                          </a:rPr>
                          <m:t>𝑇</m:t>
                        </m:r>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b="0" i="1">
                            <a:latin typeface="Cambria Math" panose="02040503050406030204" pitchFamily="18" charset="0"/>
                          </a:rPr>
                          <m:t>2</m:t>
                        </m:r>
                        <m:r>
                          <a:rPr lang="en-US" sz="2400" b="0" i="1">
                            <a:latin typeface="Cambria Math" panose="02040503050406030204" pitchFamily="18" charset="0"/>
                          </a:rPr>
                          <m:t>𝑠𝑖𝑛</m:t>
                        </m:r>
                        <m:r>
                          <a:rPr lang="en-US" sz="2400" b="0" i="1">
                            <a:latin typeface="Cambria Math" panose="02040503050406030204" pitchFamily="18" charset="0"/>
                            <a:ea typeface="Cambria Math" panose="02040503050406030204" pitchFamily="18" charset="0"/>
                          </a:rPr>
                          <m:t>𝜔</m:t>
                        </m:r>
                      </m:num>
                      <m:den>
                        <m:r>
                          <a:rPr lang="en-US" sz="2400" b="0" i="1" smtClean="0">
                            <a:latin typeface="Cambria Math" panose="02040503050406030204" pitchFamily="18" charset="0"/>
                          </a:rPr>
                          <m:t>2</m:t>
                        </m:r>
                        <m:r>
                          <a:rPr lang="en-US" sz="2400" b="0" i="1">
                            <a:latin typeface="Cambria Math" panose="02040503050406030204" pitchFamily="18" charset="0"/>
                          </a:rPr>
                          <m:t>+2</m:t>
                        </m:r>
                        <m:r>
                          <a:rPr lang="en-US" sz="2400" b="0" i="1">
                            <a:latin typeface="Cambria Math" panose="02040503050406030204" pitchFamily="18" charset="0"/>
                          </a:rPr>
                          <m:t>𝑐𝑜𝑠</m:t>
                        </m:r>
                        <m:r>
                          <a:rPr lang="en-US" sz="2400" b="0" i="1">
                            <a:latin typeface="Cambria Math" panose="02040503050406030204" pitchFamily="18" charset="0"/>
                            <a:ea typeface="Cambria Math" panose="02040503050406030204" pitchFamily="18" charset="0"/>
                          </a:rPr>
                          <m:t>𝜔</m:t>
                        </m:r>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2</m:t>
                        </m:r>
                      </m:num>
                      <m:den>
                        <m:r>
                          <a:rPr lang="en-US" sz="2400" b="0" i="1">
                            <a:latin typeface="Cambria Math" panose="02040503050406030204" pitchFamily="18" charset="0"/>
                          </a:rPr>
                          <m:t>𝑇</m:t>
                        </m:r>
                      </m:den>
                    </m:f>
                    <m:r>
                      <a:rPr lang="en-US" sz="2400" b="0" i="1">
                        <a:latin typeface="Cambria Math" panose="02040503050406030204" pitchFamily="18" charset="0"/>
                      </a:rPr>
                      <m:t> </m:t>
                    </m:r>
                    <m:f>
                      <m:fPr>
                        <m:ctrlPr>
                          <a:rPr lang="en-US" sz="2400" i="1">
                            <a:latin typeface="Cambria Math" panose="02040503050406030204" pitchFamily="18" charset="0"/>
                          </a:rPr>
                        </m:ctrlPr>
                      </m:fPr>
                      <m:num>
                        <m:r>
                          <a:rPr lang="en-US" sz="2400" b="0" i="1">
                            <a:latin typeface="Cambria Math" panose="02040503050406030204" pitchFamily="18" charset="0"/>
                          </a:rPr>
                          <m:t>𝑠𝑖𝑛</m:t>
                        </m:r>
                        <m:r>
                          <a:rPr lang="en-US" sz="2400" b="0" i="1">
                            <a:latin typeface="Cambria Math" panose="02040503050406030204" pitchFamily="18" charset="0"/>
                            <a:ea typeface="Cambria Math" panose="02040503050406030204" pitchFamily="18" charset="0"/>
                          </a:rPr>
                          <m:t>𝜔</m:t>
                        </m:r>
                      </m:num>
                      <m:den>
                        <m:r>
                          <a:rPr lang="en-US" sz="2400" b="0" i="1" smtClean="0">
                            <a:latin typeface="Cambria Math" panose="02040503050406030204" pitchFamily="18" charset="0"/>
                          </a:rPr>
                          <m:t>1</m:t>
                        </m:r>
                        <m:r>
                          <a:rPr lang="en-US" sz="2400" b="0" i="1">
                            <a:latin typeface="Cambria Math" panose="02040503050406030204" pitchFamily="18" charset="0"/>
                          </a:rPr>
                          <m:t>+</m:t>
                        </m:r>
                        <m:r>
                          <a:rPr lang="en-US" sz="2400" b="0" i="1">
                            <a:latin typeface="Cambria Math" panose="02040503050406030204" pitchFamily="18" charset="0"/>
                          </a:rPr>
                          <m:t>𝑐𝑜𝑠</m:t>
                        </m:r>
                        <m:r>
                          <a:rPr lang="en-US" sz="2400" b="0" i="1">
                            <a:latin typeface="Cambria Math" panose="02040503050406030204" pitchFamily="18" charset="0"/>
                            <a:ea typeface="Cambria Math" panose="02040503050406030204" pitchFamily="18" charset="0"/>
                          </a:rPr>
                          <m:t>𝜔</m:t>
                        </m:r>
                      </m:den>
                    </m:f>
                  </m:oMath>
                </a14:m>
                <a:endParaRPr lang="en-US" sz="2400" dirty="0"/>
              </a:p>
              <a:p>
                <a:pPr algn="just"/>
                <a:endParaRPr lang="en-US" sz="2400" dirty="0"/>
              </a:p>
              <a:p>
                <a:pPr algn="just"/>
                <a:r>
                  <a:rPr lang="en-US" sz="2400" dirty="0"/>
                  <a:t>     Then we obtain,		</a:t>
                </a:r>
                <a:r>
                  <a:rPr lang="el-GR" sz="2400" b="1" dirty="0">
                    <a:ea typeface="Cambria Math" panose="02040503050406030204" pitchFamily="18" charset="0"/>
                  </a:rPr>
                  <a:t> </a:t>
                </a:r>
                <a14:m>
                  <m:oMath xmlns:m="http://schemas.openxmlformats.org/officeDocument/2006/math">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smtClean="0">
                        <a:latin typeface="Cambria Math" panose="02040503050406030204" pitchFamily="18" charset="0"/>
                      </a:rPr>
                      <m:t> </m:t>
                    </m:r>
                    <m:r>
                      <a:rPr lang="en-US" sz="2400" b="1" i="1" smtClean="0">
                        <a:latin typeface="Cambria Math" panose="02040503050406030204" pitchFamily="18" charset="0"/>
                      </a:rPr>
                      <m:t>𝒕𝒂𝒏</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smtClean="0">
                            <a:latin typeface="Cambria Math" panose="02040503050406030204" pitchFamily="18" charset="0"/>
                          </a:rPr>
                          <m:t>𝟐</m:t>
                        </m:r>
                      </m:den>
                    </m:f>
                    <m:r>
                      <a:rPr lang="en-US" sz="2400" b="0" i="0" smtClean="0">
                        <a:latin typeface="Cambria Math" panose="02040503050406030204" pitchFamily="18" charset="0"/>
                      </a:rPr>
                      <m:t>)</m:t>
                    </m:r>
                  </m:oMath>
                </a14:m>
                <a:r>
                  <a:rPr lang="en-US" sz="2400" dirty="0"/>
                  <a:t>					…..12</a:t>
                </a:r>
              </a:p>
              <a:p>
                <a:pPr algn="just"/>
                <a:endParaRPr lang="en-US" sz="2400" dirty="0"/>
              </a:p>
              <a:p>
                <a:pPr algn="just"/>
                <a:r>
                  <a:rPr lang="en-US" sz="2400" dirty="0"/>
                  <a:t>     Or, equivalently,		</a:t>
                </a:r>
                <a:r>
                  <a:rPr lang="en-US" sz="2400" b="1" dirty="0">
                    <a:ea typeface="Cambria Math" panose="02040503050406030204" pitchFamily="18" charset="0"/>
                  </a:rPr>
                  <a:t> </a:t>
                </a:r>
                <a14:m>
                  <m:oMath xmlns:m="http://schemas.openxmlformats.org/officeDocument/2006/math">
                    <m:r>
                      <a:rPr lang="en-US" sz="2400" b="1" i="1">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𝒕𝒂𝒏</m:t>
                        </m:r>
                      </m:e>
                      <m:sup>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l-GR" sz="2400" b="1" i="1">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𝑻</m:t>
                        </m:r>
                      </m:num>
                      <m:den>
                        <m:r>
                          <a:rPr lang="en-US" sz="2400" b="1" i="1" smtClean="0">
                            <a:latin typeface="Cambria Math" panose="02040503050406030204" pitchFamily="18" charset="0"/>
                            <a:ea typeface="Cambria Math" panose="02040503050406030204" pitchFamily="18" charset="0"/>
                          </a:rPr>
                          <m:t>𝟐</m:t>
                        </m:r>
                      </m:den>
                    </m:f>
                    <m:r>
                      <a:rPr lang="en-US" sz="2400" b="1" i="1" smtClean="0">
                        <a:latin typeface="Cambria Math" panose="02040503050406030204" pitchFamily="18" charset="0"/>
                        <a:ea typeface="Cambria Math" panose="02040503050406030204" pitchFamily="18" charset="0"/>
                      </a:rPr>
                      <m:t>)</m:t>
                    </m:r>
                  </m:oMath>
                </a14:m>
                <a:r>
                  <a:rPr lang="en-US" sz="2400" dirty="0"/>
                  <a:t>					…..13</a:t>
                </a:r>
              </a:p>
              <a:p>
                <a:pPr algn="just"/>
                <a:endParaRPr lang="en-US" sz="2400" dirty="0"/>
              </a:p>
              <a:p>
                <a:pPr marL="342900" indent="-342900" algn="just">
                  <a:buFont typeface="Arial" panose="020B0604020202020204" pitchFamily="34" charset="0"/>
                  <a:buChar char="•"/>
                </a:pPr>
                <a:r>
                  <a:rPr lang="en-US" sz="2400" b="1" dirty="0">
                    <a:solidFill>
                      <a:schemeClr val="accent1"/>
                    </a:solidFill>
                  </a:rPr>
                  <a:t>Frequency Wrapping:</a:t>
                </a:r>
              </a:p>
              <a:p>
                <a:pPr marL="342900" indent="-342900" algn="just">
                  <a:buFont typeface="Wingdings" panose="05000000000000000000" pitchFamily="2" charset="2"/>
                  <a:buChar char="Ø"/>
                </a:pPr>
                <a:r>
                  <a:rPr lang="en-US" sz="2400" dirty="0"/>
                  <a:t>We know,			</a:t>
                </a:r>
                <a:r>
                  <a:rPr lang="en-US" sz="2400" b="1" dirty="0">
                    <a:ea typeface="Cambria Math" panose="02040503050406030204" pitchFamily="18" charset="0"/>
                  </a:rPr>
                  <a:t> </a:t>
                </a:r>
                <a14:m>
                  <m:oMath xmlns:m="http://schemas.openxmlformats.org/officeDocument/2006/math">
                    <m:r>
                      <a:rPr lang="en-US" sz="2400" b="0" i="1">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=2</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𝑡𝑎𝑛</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l-GR" sz="2400" b="0" i="1">
                            <a:latin typeface="Cambria Math" panose="02040503050406030204" pitchFamily="18" charset="0"/>
                            <a:ea typeface="Cambria Math" panose="02040503050406030204" pitchFamily="18" charset="0"/>
                          </a:rPr>
                          <m:t>𝛺</m:t>
                        </m:r>
                        <m:r>
                          <a:rPr lang="en-US" sz="2400" b="0" i="1" smtClean="0">
                            <a:latin typeface="Cambria Math" panose="02040503050406030204" pitchFamily="18" charset="0"/>
                            <a:ea typeface="Cambria Math" panose="02040503050406030204" pitchFamily="18" charset="0"/>
                          </a:rPr>
                          <m:t>𝑇</m:t>
                        </m:r>
                      </m:num>
                      <m:den>
                        <m:r>
                          <a:rPr lang="en-US" sz="2400" b="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oMath>
                </a14:m>
                <a:endParaRPr lang="en-US" sz="2400" dirty="0"/>
              </a:p>
              <a:p>
                <a:pPr marL="342900" indent="-342900" algn="just">
                  <a:buFont typeface="Wingdings" panose="05000000000000000000" pitchFamily="2" charset="2"/>
                  <a:buChar char="Ø"/>
                </a:pPr>
                <a:r>
                  <a:rPr lang="en-US" sz="2400" dirty="0"/>
                  <a:t>Figure shows the mapping between </a:t>
                </a:r>
                <a14:m>
                  <m:oMath xmlns:m="http://schemas.openxmlformats.org/officeDocument/2006/math">
                    <m:r>
                      <a:rPr lang="en-US" sz="2400" b="1" i="1" smtClean="0">
                        <a:latin typeface="Cambria Math" panose="02040503050406030204" pitchFamily="18" charset="0"/>
                        <a:ea typeface="Cambria Math" panose="02040503050406030204" pitchFamily="18" charset="0"/>
                      </a:rPr>
                      <m:t>𝝎</m:t>
                    </m:r>
                  </m:oMath>
                </a14:m>
                <a:r>
                  <a:rPr lang="en-US" sz="2400" dirty="0"/>
                  <a:t> and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0" i="0" smtClean="0">
                        <a:latin typeface="Cambria Math" panose="02040503050406030204" pitchFamily="18" charset="0"/>
                        <a:ea typeface="Cambria Math" panose="02040503050406030204" pitchFamily="18" charset="0"/>
                      </a:rPr>
                      <m:t>.</m:t>
                    </m:r>
                  </m:oMath>
                </a14:m>
                <a:endParaRPr lang="en-US" sz="2400" dirty="0"/>
              </a:p>
              <a:p>
                <a:pPr algn="just"/>
                <a:r>
                  <a:rPr lang="en-US" sz="2400" dirty="0"/>
                  <a:t>     We  observe  that  the </a:t>
                </a:r>
                <a:r>
                  <a:rPr lang="en-US" sz="2400" b="1" i="1" dirty="0"/>
                  <a:t> entire  range in  </a:t>
                </a:r>
                <a14:m>
                  <m:oMath xmlns:m="http://schemas.openxmlformats.org/officeDocument/2006/math">
                    <m:r>
                      <a:rPr lang="el-GR" sz="2400" b="1" i="1" smtClean="0">
                        <a:latin typeface="Cambria Math" panose="02040503050406030204" pitchFamily="18" charset="0"/>
                        <a:ea typeface="Cambria Math" panose="02040503050406030204" pitchFamily="18" charset="0"/>
                      </a:rPr>
                      <m:t>𝜴</m:t>
                    </m:r>
                  </m:oMath>
                </a14:m>
                <a:r>
                  <a:rPr lang="en-US" sz="2400" b="1" i="1" dirty="0"/>
                  <a:t>  is </a:t>
                </a:r>
              </a:p>
              <a:p>
                <a:pPr algn="just"/>
                <a:r>
                  <a:rPr lang="en-US" sz="2400" b="1" i="1" dirty="0"/>
                  <a:t>     mapped only once into the range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𝝅</m:t>
                    </m:r>
                    <m:r>
                      <a:rPr lang="en-US" sz="2400" b="0" i="1" smtClean="0">
                        <a:latin typeface="Cambria Math" panose="02040503050406030204" pitchFamily="18" charset="0"/>
                        <a:ea typeface="Cambria Math" panose="02040503050406030204" pitchFamily="18" charset="0"/>
                      </a:rPr>
                      <m:t>.</m:t>
                    </m:r>
                  </m:oMath>
                </a14:m>
                <a:endParaRPr lang="en-US" sz="2400" dirty="0"/>
              </a:p>
              <a:p>
                <a:pPr marL="342900" indent="-342900" algn="just">
                  <a:buFont typeface="Wingdings" panose="05000000000000000000" pitchFamily="2" charset="2"/>
                  <a:buChar char="Ø"/>
                </a:pPr>
                <a:r>
                  <a:rPr lang="en-US" sz="2400" dirty="0"/>
                  <a:t>However, the </a:t>
                </a:r>
                <a:r>
                  <a:rPr lang="en-US" sz="2400" b="1" i="1" dirty="0"/>
                  <a:t>mapping is highly nonlinear</a:t>
                </a:r>
                <a:r>
                  <a:rPr lang="en-US" sz="2400" dirty="0"/>
                  <a:t>.     </a:t>
                </a:r>
              </a:p>
            </p:txBody>
          </p:sp>
        </mc:Choice>
        <mc:Fallback xmlns="">
          <p:sp>
            <p:nvSpPr>
              <p:cNvPr id="2" name="TextBox 1">
                <a:extLst>
                  <a:ext uri="{FF2B5EF4-FFF2-40B4-BE49-F238E27FC236}">
                    <a16:creationId xmlns:a16="http://schemas.microsoft.com/office/drawing/2014/main" id="{112F8F8F-F9D1-D002-A0C7-DA4D768AC61A}"/>
                  </a:ext>
                </a:extLst>
              </p:cNvPr>
              <p:cNvSpPr txBox="1">
                <a:spLocks noRot="1" noChangeAspect="1" noMove="1" noResize="1" noEditPoints="1" noAdjustHandles="1" noChangeArrowheads="1" noChangeShapeType="1" noTextEdit="1"/>
              </p:cNvSpPr>
              <p:nvPr/>
            </p:nvSpPr>
            <p:spPr>
              <a:xfrm>
                <a:off x="584200" y="538480"/>
                <a:ext cx="11023600" cy="5548891"/>
              </a:xfrm>
              <a:prstGeom prst="rect">
                <a:avLst/>
              </a:prstGeom>
              <a:blipFill>
                <a:blip r:embed="rId2"/>
                <a:stretch>
                  <a:fillRect l="-774" t="-878" b="-131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0D8DA8C-9282-FAF1-B25D-8064D71F1629}"/>
              </a:ext>
            </a:extLst>
          </p:cNvPr>
          <p:cNvPicPr>
            <a:picLocks noChangeAspect="1"/>
          </p:cNvPicPr>
          <p:nvPr/>
        </p:nvPicPr>
        <p:blipFill>
          <a:blip r:embed="rId3"/>
          <a:stretch>
            <a:fillRect/>
          </a:stretch>
        </p:blipFill>
        <p:spPr>
          <a:xfrm>
            <a:off x="6989330" y="3231645"/>
            <a:ext cx="4709910" cy="3404946"/>
          </a:xfrm>
          <a:prstGeom prst="rect">
            <a:avLst/>
          </a:prstGeom>
        </p:spPr>
      </p:pic>
    </p:spTree>
    <p:extLst>
      <p:ext uri="{BB962C8B-B14F-4D97-AF65-F5344CB8AC3E}">
        <p14:creationId xmlns:p14="http://schemas.microsoft.com/office/powerpoint/2010/main" val="239554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F7FE9E-FFC3-C632-62B6-FBBE8077D2F3}"/>
                  </a:ext>
                </a:extLst>
              </p:cNvPr>
              <p:cNvSpPr txBox="1"/>
              <p:nvPr/>
            </p:nvSpPr>
            <p:spPr>
              <a:xfrm>
                <a:off x="579120" y="518160"/>
                <a:ext cx="11043920" cy="616406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Due to the non-linearity of the arctangent function, there is frequency compression called </a:t>
                </a:r>
                <a:r>
                  <a:rPr lang="en-US" sz="2400" b="1" i="1" dirty="0"/>
                  <a:t>frequency wrapping</a:t>
                </a:r>
                <a:r>
                  <a:rPr lang="en-US" sz="2400" dirty="0"/>
                  <a:t>. </a:t>
                </a:r>
              </a:p>
              <a:p>
                <a:pPr algn="just"/>
                <a:endParaRPr lang="en-US" sz="2400" dirty="0"/>
              </a:p>
              <a:p>
                <a:pPr marL="342900" indent="-342900" algn="just">
                  <a:buFont typeface="Arial" panose="020B0604020202020204" pitchFamily="34" charset="0"/>
                  <a:buChar char="•"/>
                </a:pPr>
                <a:r>
                  <a:rPr lang="en-US" sz="2400" b="1" dirty="0">
                    <a:solidFill>
                      <a:schemeClr val="accent1"/>
                    </a:solidFill>
                  </a:rPr>
                  <a:t>Advantages of BLT Method:</a:t>
                </a:r>
              </a:p>
              <a:p>
                <a:pPr marL="514350" indent="-514350" algn="just">
                  <a:buFont typeface="+mj-lt"/>
                  <a:buAutoNum type="romanLcPeriod"/>
                </a:pPr>
                <a:r>
                  <a:rPr lang="en-US" sz="2400" dirty="0"/>
                  <a:t>One-to-one mapping from s-plane to z-plane avoids aliasing.</a:t>
                </a:r>
              </a:p>
              <a:p>
                <a:pPr marL="514350" indent="-514350" algn="just">
                  <a:buFont typeface="+mj-lt"/>
                  <a:buAutoNum type="romanLcPeriod"/>
                </a:pPr>
                <a:r>
                  <a:rPr lang="en-US" sz="2400" dirty="0"/>
                  <a:t>Stable analog filter is transformed to stable digital filter.</a:t>
                </a:r>
              </a:p>
              <a:p>
                <a:pPr marL="514350" indent="-514350" algn="just">
                  <a:buFont typeface="+mj-lt"/>
                  <a:buAutoNum type="romanLcPeriod"/>
                </a:pPr>
                <a:r>
                  <a:rPr lang="en-US" sz="2400" dirty="0"/>
                  <a:t>The BLT is very simple and accurate.</a:t>
                </a:r>
              </a:p>
              <a:p>
                <a:pPr marL="342900" indent="-342900" algn="just">
                  <a:buFont typeface="Arial" panose="020B0604020202020204" pitchFamily="34" charset="0"/>
                  <a:buChar char="•"/>
                </a:pPr>
                <a:r>
                  <a:rPr lang="en-US" sz="2400" b="1" dirty="0">
                    <a:solidFill>
                      <a:schemeClr val="accent1"/>
                    </a:solidFill>
                  </a:rPr>
                  <a:t>Disadvantages:</a:t>
                </a:r>
              </a:p>
              <a:p>
                <a:pPr marL="514350" indent="-514350" algn="just">
                  <a:buFont typeface="+mj-lt"/>
                  <a:buAutoNum type="romanLcPeriod"/>
                </a:pPr>
                <a:r>
                  <a:rPr lang="en-US" sz="2400" dirty="0"/>
                  <a:t>The mapping is non-linear which introduces frequency wrapping effect.</a:t>
                </a:r>
              </a:p>
              <a:p>
                <a:pPr algn="just"/>
                <a:endParaRPr lang="en-US" sz="2400" dirty="0"/>
              </a:p>
              <a:p>
                <a:pPr marL="342900" indent="-342900" algn="just">
                  <a:buFont typeface="Courier New" panose="02070309020205020404" pitchFamily="49" charset="0"/>
                  <a:buChar char="o"/>
                </a:pPr>
                <a:r>
                  <a:rPr lang="en-US" sz="2400" b="1" dirty="0"/>
                  <a:t>Note:</a:t>
                </a:r>
              </a:p>
              <a:p>
                <a:pPr marL="342900" indent="-342900" algn="just">
                  <a:buFont typeface="Wingdings" panose="05000000000000000000" pitchFamily="2" charset="2"/>
                  <a:buChar char="Ø"/>
                </a:pPr>
                <a:r>
                  <a:rPr lang="en-US" sz="2400" dirty="0"/>
                  <a:t>The design of discrete-time filters using the BLT is useful only when frequency compression can be tolerated.</a:t>
                </a:r>
              </a:p>
              <a:p>
                <a:pPr marL="342900" indent="-342900" algn="just">
                  <a:buFont typeface="Wingdings" panose="05000000000000000000" pitchFamily="2" charset="2"/>
                  <a:buChar char="Ø"/>
                </a:pPr>
                <a:r>
                  <a:rPr lang="en-US" sz="2400" dirty="0"/>
                  <a:t>The frequency wrapping effect can be eliminated by pre-wrapping the analog filter by using the formula:</a:t>
                </a:r>
              </a:p>
              <a:p>
                <a:pPr algn="just"/>
                <a:r>
                  <a:rPr lang="en-US" sz="2400" dirty="0"/>
                  <a:t>				</a:t>
                </a:r>
                <a:r>
                  <a:rPr lang="el-GR" sz="2400" b="1" dirty="0">
                    <a:ea typeface="Cambria Math" panose="02040503050406030204" pitchFamily="18" charset="0"/>
                  </a:rPr>
                  <a:t> </a:t>
                </a:r>
                <a14:m>
                  <m:oMath xmlns:m="http://schemas.openxmlformats.org/officeDocument/2006/math">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smtClean="0">
                        <a:latin typeface="Cambria Math" panose="02040503050406030204" pitchFamily="18" charset="0"/>
                      </a:rPr>
                      <m:t> </m:t>
                    </m:r>
                    <m:r>
                      <a:rPr lang="en-US" sz="2400" b="1" i="1" smtClean="0">
                        <a:latin typeface="Cambria Math" panose="02040503050406030204" pitchFamily="18" charset="0"/>
                      </a:rPr>
                      <m:t>𝒕𝒂𝒏</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smtClean="0">
                            <a:latin typeface="Cambria Math" panose="02040503050406030204" pitchFamily="18" charset="0"/>
                          </a:rPr>
                          <m:t>𝟐</m:t>
                        </m:r>
                      </m:den>
                    </m:f>
                    <m:r>
                      <a:rPr lang="en-US" sz="2400" b="0" i="0" smtClean="0">
                        <a:latin typeface="Cambria Math" panose="02040503050406030204" pitchFamily="18" charset="0"/>
                      </a:rPr>
                      <m:t>)</m:t>
                    </m:r>
                  </m:oMath>
                </a14:m>
                <a:endParaRPr lang="en-US" sz="2400" dirty="0"/>
              </a:p>
            </p:txBody>
          </p:sp>
        </mc:Choice>
        <mc:Fallback xmlns="">
          <p:sp>
            <p:nvSpPr>
              <p:cNvPr id="2" name="TextBox 1">
                <a:extLst>
                  <a:ext uri="{FF2B5EF4-FFF2-40B4-BE49-F238E27FC236}">
                    <a16:creationId xmlns:a16="http://schemas.microsoft.com/office/drawing/2014/main" id="{79F7FE9E-FFC3-C632-62B6-FBBE8077D2F3}"/>
                  </a:ext>
                </a:extLst>
              </p:cNvPr>
              <p:cNvSpPr txBox="1">
                <a:spLocks noRot="1" noChangeAspect="1" noMove="1" noResize="1" noEditPoints="1" noAdjustHandles="1" noChangeArrowheads="1" noChangeShapeType="1" noTextEdit="1"/>
              </p:cNvSpPr>
              <p:nvPr/>
            </p:nvSpPr>
            <p:spPr>
              <a:xfrm>
                <a:off x="579120" y="518160"/>
                <a:ext cx="11043920" cy="6164060"/>
              </a:xfrm>
              <a:prstGeom prst="rect">
                <a:avLst/>
              </a:prstGeom>
              <a:blipFill>
                <a:blip r:embed="rId2"/>
                <a:stretch>
                  <a:fillRect l="-883" t="-791" r="-828"/>
                </a:stretch>
              </a:blipFill>
            </p:spPr>
            <p:txBody>
              <a:bodyPr/>
              <a:lstStyle/>
              <a:p>
                <a:r>
                  <a:rPr lang="en-US">
                    <a:noFill/>
                  </a:rPr>
                  <a:t> </a:t>
                </a:r>
              </a:p>
            </p:txBody>
          </p:sp>
        </mc:Fallback>
      </mc:AlternateContent>
    </p:spTree>
    <p:extLst>
      <p:ext uri="{BB962C8B-B14F-4D97-AF65-F5344CB8AC3E}">
        <p14:creationId xmlns:p14="http://schemas.microsoft.com/office/powerpoint/2010/main" val="177874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10E69-1ADD-31BB-8264-C9D5904DBCD6}"/>
              </a:ext>
            </a:extLst>
          </p:cNvPr>
          <p:cNvSpPr txBox="1"/>
          <p:nvPr/>
        </p:nvSpPr>
        <p:spPr>
          <a:xfrm>
            <a:off x="568960" y="568960"/>
            <a:ext cx="11023600" cy="46166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Comparison between IIM and BLT:</a:t>
            </a:r>
          </a:p>
        </p:txBody>
      </p:sp>
    </p:spTree>
    <p:extLst>
      <p:ext uri="{BB962C8B-B14F-4D97-AF65-F5344CB8AC3E}">
        <p14:creationId xmlns:p14="http://schemas.microsoft.com/office/powerpoint/2010/main" val="812529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72A598-4710-723A-011A-F910B37A7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120" y="0"/>
            <a:ext cx="5699760" cy="6858000"/>
          </a:xfrm>
          <a:prstGeom prst="rect">
            <a:avLst/>
          </a:prstGeom>
        </p:spPr>
      </p:pic>
    </p:spTree>
    <p:extLst>
      <p:ext uri="{BB962C8B-B14F-4D97-AF65-F5344CB8AC3E}">
        <p14:creationId xmlns:p14="http://schemas.microsoft.com/office/powerpoint/2010/main" val="1621158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1F2E8-750A-7908-E2F5-3304D0325154}"/>
              </a:ext>
            </a:extLst>
          </p:cNvPr>
          <p:cNvPicPr>
            <a:picLocks noChangeAspect="1"/>
          </p:cNvPicPr>
          <p:nvPr/>
        </p:nvPicPr>
        <p:blipFill>
          <a:blip r:embed="rId2"/>
          <a:stretch>
            <a:fillRect/>
          </a:stretch>
        </p:blipFill>
        <p:spPr>
          <a:xfrm>
            <a:off x="3058160" y="0"/>
            <a:ext cx="5974079" cy="6858000"/>
          </a:xfrm>
          <a:prstGeom prst="rect">
            <a:avLst/>
          </a:prstGeom>
        </p:spPr>
      </p:pic>
    </p:spTree>
    <p:extLst>
      <p:ext uri="{BB962C8B-B14F-4D97-AF65-F5344CB8AC3E}">
        <p14:creationId xmlns:p14="http://schemas.microsoft.com/office/powerpoint/2010/main" val="2583294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3E46B-51AF-6D3B-6412-77DFF6A2B535}"/>
              </a:ext>
            </a:extLst>
          </p:cNvPr>
          <p:cNvPicPr>
            <a:picLocks noChangeAspect="1"/>
          </p:cNvPicPr>
          <p:nvPr/>
        </p:nvPicPr>
        <p:blipFill>
          <a:blip r:embed="rId2"/>
          <a:stretch>
            <a:fillRect/>
          </a:stretch>
        </p:blipFill>
        <p:spPr>
          <a:xfrm>
            <a:off x="2905760" y="0"/>
            <a:ext cx="6380480" cy="6858000"/>
          </a:xfrm>
          <a:prstGeom prst="rect">
            <a:avLst/>
          </a:prstGeom>
        </p:spPr>
      </p:pic>
    </p:spTree>
    <p:extLst>
      <p:ext uri="{BB962C8B-B14F-4D97-AF65-F5344CB8AC3E}">
        <p14:creationId xmlns:p14="http://schemas.microsoft.com/office/powerpoint/2010/main" val="3748191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194831-7415-E5AC-EB0C-86F6B5495F6A}"/>
                  </a:ext>
                </a:extLst>
              </p:cNvPr>
              <p:cNvSpPr txBox="1"/>
              <p:nvPr/>
            </p:nvSpPr>
            <p:spPr>
              <a:xfrm>
                <a:off x="579120" y="558800"/>
                <a:ext cx="11013440" cy="5262979"/>
              </a:xfrm>
              <a:prstGeom prst="rect">
                <a:avLst/>
              </a:prstGeom>
              <a:noFill/>
            </p:spPr>
            <p:txBody>
              <a:bodyPr wrap="square" rtlCol="0">
                <a:spAutoFit/>
              </a:bodyPr>
              <a:lstStyle/>
              <a:p>
                <a:pPr marL="342900" indent="-342900" algn="just">
                  <a:buFont typeface="Courier New" panose="02070309020205020404" pitchFamily="49" charset="0"/>
                  <a:buChar char="o"/>
                </a:pPr>
                <a:r>
                  <a:rPr lang="en-US" sz="2400" b="1" dirty="0"/>
                  <a:t>Disadvantages:</a:t>
                </a:r>
              </a:p>
              <a:p>
                <a:pPr marL="457200" indent="-457200" algn="just">
                  <a:buFont typeface="+mj-lt"/>
                  <a:buAutoNum type="alphaLcPeriod"/>
                </a:pPr>
                <a:r>
                  <a:rPr lang="en-US" sz="2400" dirty="0"/>
                  <a:t>Limited bandwidth due to sampling and use of A/D converter.</a:t>
                </a:r>
              </a:p>
              <a:p>
                <a:pPr marL="457200" indent="-457200" algn="just">
                  <a:buFont typeface="+mj-lt"/>
                  <a:buAutoNum type="alphaLcPeriod"/>
                </a:pPr>
                <a:r>
                  <a:rPr lang="en-US" sz="2400" dirty="0"/>
                  <a:t>Finite word length effects due to the limitations on the number of bits of the shift registers.</a:t>
                </a:r>
              </a:p>
              <a:p>
                <a:pPr marL="457200" indent="-457200" algn="just">
                  <a:buFont typeface="+mj-lt"/>
                  <a:buAutoNum type="alphaLcPeriod"/>
                </a:pPr>
                <a:endParaRPr lang="en-US" sz="2400" dirty="0"/>
              </a:p>
              <a:p>
                <a:pPr marL="342900" indent="-342900" algn="just">
                  <a:buFont typeface="Wingdings" panose="05000000000000000000" pitchFamily="2" charset="2"/>
                  <a:buChar char="q"/>
                </a:pPr>
                <a:r>
                  <a:rPr lang="en-US" sz="2400" b="1" dirty="0">
                    <a:solidFill>
                      <a:schemeClr val="accent2">
                        <a:lumMod val="50000"/>
                      </a:schemeClr>
                    </a:solidFill>
                  </a:rPr>
                  <a:t>Digital Filter Design Stages:</a:t>
                </a:r>
              </a:p>
              <a:p>
                <a:pPr marL="342900" indent="-342900" algn="just">
                  <a:buFont typeface="Wingdings" panose="05000000000000000000" pitchFamily="2" charset="2"/>
                  <a:buChar char="Ø"/>
                </a:pPr>
                <a:r>
                  <a:rPr lang="en-US" sz="2400" dirty="0"/>
                  <a:t>The </a:t>
                </a:r>
                <a:r>
                  <a:rPr lang="en-US" sz="2400" b="1" i="1" dirty="0"/>
                  <a:t>design of discrete-time filters</a:t>
                </a:r>
                <a:r>
                  <a:rPr lang="en-US" sz="2400" dirty="0"/>
                  <a:t> corresponds to </a:t>
                </a:r>
                <a:r>
                  <a:rPr lang="en-US" sz="2400" b="1" i="1" dirty="0"/>
                  <a:t>determining the parameters of a transfer function or difference equation</a:t>
                </a:r>
                <a:r>
                  <a:rPr lang="en-US" sz="2400" dirty="0"/>
                  <a:t> that approximates a desired impulse response or frequency response within specified tolerances.</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b="1" i="1" dirty="0"/>
                  <a:t>Designing IIR filters</a:t>
                </a:r>
                <a:r>
                  <a:rPr lang="en-US" sz="2400" dirty="0"/>
                  <a:t> implies obtaining an approximating transfer function that is a rational function of </a:t>
                </a:r>
                <a14:m>
                  <m:oMath xmlns:m="http://schemas.openxmlformats.org/officeDocument/2006/math">
                    <m:r>
                      <a:rPr lang="en-US" sz="2400" i="1" dirty="0" smtClean="0">
                        <a:latin typeface="Cambria Math" panose="02040503050406030204" pitchFamily="18" charset="0"/>
                      </a:rPr>
                      <m:t>𝑧</m:t>
                    </m:r>
                  </m:oMath>
                </a14:m>
                <a:r>
                  <a:rPr lang="en-US" sz="2400" dirty="0"/>
                  <a:t>, whereas </a:t>
                </a:r>
                <a:r>
                  <a:rPr lang="en-US" sz="2400" b="1" i="1" dirty="0"/>
                  <a:t>designing FIR filters</a:t>
                </a:r>
                <a:r>
                  <a:rPr lang="en-US" sz="2400" dirty="0"/>
                  <a:t> implies polynomial approximation.</a:t>
                </a:r>
              </a:p>
              <a:p>
                <a:pPr marL="457200" indent="-457200" algn="just">
                  <a:buFont typeface="+mj-lt"/>
                  <a:buAutoNum type="alphaLcPeriod"/>
                </a:pPr>
                <a:endParaRPr lang="en-US" sz="2400" dirty="0"/>
              </a:p>
            </p:txBody>
          </p:sp>
        </mc:Choice>
        <mc:Fallback xmlns="">
          <p:sp>
            <p:nvSpPr>
              <p:cNvPr id="2" name="TextBox 1">
                <a:extLst>
                  <a:ext uri="{FF2B5EF4-FFF2-40B4-BE49-F238E27FC236}">
                    <a16:creationId xmlns:a16="http://schemas.microsoft.com/office/drawing/2014/main" id="{5C194831-7415-E5AC-EB0C-86F6B5495F6A}"/>
                  </a:ext>
                </a:extLst>
              </p:cNvPr>
              <p:cNvSpPr txBox="1">
                <a:spLocks noRot="1" noChangeAspect="1" noMove="1" noResize="1" noEditPoints="1" noAdjustHandles="1" noChangeArrowheads="1" noChangeShapeType="1" noTextEdit="1"/>
              </p:cNvSpPr>
              <p:nvPr/>
            </p:nvSpPr>
            <p:spPr>
              <a:xfrm>
                <a:off x="579120" y="558800"/>
                <a:ext cx="11013440" cy="5262979"/>
              </a:xfrm>
              <a:prstGeom prst="rect">
                <a:avLst/>
              </a:prstGeom>
              <a:blipFill>
                <a:blip r:embed="rId2"/>
                <a:stretch>
                  <a:fillRect l="-885" t="-927" r="-830"/>
                </a:stretch>
              </a:blipFill>
            </p:spPr>
            <p:txBody>
              <a:bodyPr/>
              <a:lstStyle/>
              <a:p>
                <a:r>
                  <a:rPr lang="en-US">
                    <a:noFill/>
                  </a:rPr>
                  <a:t> </a:t>
                </a:r>
              </a:p>
            </p:txBody>
          </p:sp>
        </mc:Fallback>
      </mc:AlternateContent>
    </p:spTree>
    <p:extLst>
      <p:ext uri="{BB962C8B-B14F-4D97-AF65-F5344CB8AC3E}">
        <p14:creationId xmlns:p14="http://schemas.microsoft.com/office/powerpoint/2010/main" val="3897684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90200-9AE9-BD6D-5F8E-B8C2B3A5E3C8}"/>
              </a:ext>
            </a:extLst>
          </p:cNvPr>
          <p:cNvPicPr>
            <a:picLocks noChangeAspect="1"/>
          </p:cNvPicPr>
          <p:nvPr/>
        </p:nvPicPr>
        <p:blipFill>
          <a:blip r:embed="rId2"/>
          <a:stretch>
            <a:fillRect/>
          </a:stretch>
        </p:blipFill>
        <p:spPr>
          <a:xfrm>
            <a:off x="3078480" y="0"/>
            <a:ext cx="5984240" cy="6858000"/>
          </a:xfrm>
          <a:prstGeom prst="rect">
            <a:avLst/>
          </a:prstGeom>
        </p:spPr>
      </p:pic>
    </p:spTree>
    <p:extLst>
      <p:ext uri="{BB962C8B-B14F-4D97-AF65-F5344CB8AC3E}">
        <p14:creationId xmlns:p14="http://schemas.microsoft.com/office/powerpoint/2010/main" val="330313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686280-46AE-6781-2E6A-3E1B2897E877}"/>
              </a:ext>
            </a:extLst>
          </p:cNvPr>
          <p:cNvPicPr>
            <a:picLocks noChangeAspect="1"/>
          </p:cNvPicPr>
          <p:nvPr/>
        </p:nvPicPr>
        <p:blipFill>
          <a:blip r:embed="rId2"/>
          <a:stretch>
            <a:fillRect/>
          </a:stretch>
        </p:blipFill>
        <p:spPr>
          <a:xfrm>
            <a:off x="3088640" y="0"/>
            <a:ext cx="6004560" cy="6858000"/>
          </a:xfrm>
          <a:prstGeom prst="rect">
            <a:avLst/>
          </a:prstGeom>
        </p:spPr>
      </p:pic>
    </p:spTree>
    <p:extLst>
      <p:ext uri="{BB962C8B-B14F-4D97-AF65-F5344CB8AC3E}">
        <p14:creationId xmlns:p14="http://schemas.microsoft.com/office/powerpoint/2010/main" val="263455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23A00-1D3F-48CD-83C3-AF41D05D7178}"/>
              </a:ext>
            </a:extLst>
          </p:cNvPr>
          <p:cNvPicPr>
            <a:picLocks noChangeAspect="1"/>
          </p:cNvPicPr>
          <p:nvPr/>
        </p:nvPicPr>
        <p:blipFill>
          <a:blip r:embed="rId2"/>
          <a:stretch>
            <a:fillRect/>
          </a:stretch>
        </p:blipFill>
        <p:spPr>
          <a:xfrm>
            <a:off x="2915920" y="0"/>
            <a:ext cx="6400799" cy="6858000"/>
          </a:xfrm>
          <a:prstGeom prst="rect">
            <a:avLst/>
          </a:prstGeom>
        </p:spPr>
      </p:pic>
    </p:spTree>
    <p:extLst>
      <p:ext uri="{BB962C8B-B14F-4D97-AF65-F5344CB8AC3E}">
        <p14:creationId xmlns:p14="http://schemas.microsoft.com/office/powerpoint/2010/main" val="4030582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AF45BD-5313-F0EA-59A2-92C803E0DC1E}"/>
                  </a:ext>
                </a:extLst>
              </p:cNvPr>
              <p:cNvSpPr txBox="1"/>
              <p:nvPr/>
            </p:nvSpPr>
            <p:spPr>
              <a:xfrm>
                <a:off x="589280" y="548640"/>
                <a:ext cx="11003280" cy="6001643"/>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Design of Digital Low Pass Butterworth Filter:</a:t>
                </a:r>
              </a:p>
              <a:p>
                <a:pPr marL="457200" indent="-457200" algn="just">
                  <a:buFont typeface="+mj-lt"/>
                  <a:buAutoNum type="arabicPeriod"/>
                </a:pPr>
                <a:r>
                  <a:rPr lang="en-US" sz="2400" b="1" dirty="0">
                    <a:solidFill>
                      <a:schemeClr val="accent1"/>
                    </a:solidFill>
                  </a:rPr>
                  <a:t>Introduction:</a:t>
                </a:r>
              </a:p>
              <a:p>
                <a:pPr marL="342900" indent="-342900" algn="just">
                  <a:buFont typeface="Wingdings" panose="05000000000000000000" pitchFamily="2" charset="2"/>
                  <a:buChar char="Ø"/>
                </a:pPr>
                <a:r>
                  <a:rPr lang="en-US" sz="2400" b="1" i="1" dirty="0"/>
                  <a:t>Digital IIR filters</a:t>
                </a:r>
                <a:r>
                  <a:rPr lang="en-US" sz="2400" dirty="0"/>
                  <a:t> are designed by </a:t>
                </a:r>
                <a:r>
                  <a:rPr lang="en-US" sz="2400" b="1" i="1" dirty="0"/>
                  <a:t>designing appropriate analog filters and then performing the conversion from</a:t>
                </a:r>
                <a14:m>
                  <m:oMath xmlns:m="http://schemas.openxmlformats.org/officeDocument/2006/math">
                    <m:r>
                      <a:rPr lang="en-US" sz="2400" b="1" i="1" dirty="0" smtClean="0">
                        <a:latin typeface="Cambria Math" panose="02040503050406030204" pitchFamily="18" charset="0"/>
                      </a:rPr>
                      <m:t> </m:t>
                    </m:r>
                    <m:r>
                      <a:rPr lang="en-US" sz="2400" b="1" i="1" dirty="0" smtClean="0">
                        <a:latin typeface="Cambria Math" panose="02040503050406030204" pitchFamily="18" charset="0"/>
                      </a:rPr>
                      <m:t>𝑯</m:t>
                    </m:r>
                    <m:r>
                      <a:rPr lang="en-US" sz="2400" b="1" i="1" dirty="0" smtClean="0">
                        <a:latin typeface="Cambria Math" panose="02040503050406030204" pitchFamily="18" charset="0"/>
                      </a:rPr>
                      <m:t>(</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oMath>
                </a14:m>
                <a:r>
                  <a:rPr lang="en-US" sz="2400" b="1" i="1" dirty="0"/>
                  <a:t> to </a:t>
                </a:r>
                <a14:m>
                  <m:oMath xmlns:m="http://schemas.openxmlformats.org/officeDocument/2006/math">
                    <m:r>
                      <a:rPr lang="en-US" sz="2400" b="1" i="1" dirty="0">
                        <a:latin typeface="Cambria Math" panose="02040503050406030204" pitchFamily="18" charset="0"/>
                      </a:rPr>
                      <m:t> </m:t>
                    </m:r>
                    <m:r>
                      <a:rPr lang="en-US" sz="2400" b="1" i="1" dirty="0">
                        <a:latin typeface="Cambria Math" panose="02040503050406030204" pitchFamily="18" charset="0"/>
                      </a:rPr>
                      <m:t>𝑯</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𝒛</m:t>
                        </m:r>
                      </m:e>
                    </m:d>
                  </m:oMath>
                </a14:m>
                <a:r>
                  <a:rPr lang="en-US" sz="2400" b="1" i="1" dirty="0"/>
                  <a:t> by mapping </a:t>
                </a:r>
                <a14:m>
                  <m:oMath xmlns:m="http://schemas.openxmlformats.org/officeDocument/2006/math">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oMath>
                </a14:m>
                <a:r>
                  <a:rPr lang="en-US" sz="2400" b="1" i="1" dirty="0"/>
                  <a:t>plane and </a:t>
                </a:r>
                <a14:m>
                  <m:oMath xmlns:m="http://schemas.openxmlformats.org/officeDocument/2006/math">
                    <m:r>
                      <a:rPr lang="en-US" sz="2400" b="1" i="1" dirty="0">
                        <a:latin typeface="Cambria Math" panose="02040503050406030204" pitchFamily="18" charset="0"/>
                      </a:rPr>
                      <m:t>𝒛</m:t>
                    </m:r>
                    <m:r>
                      <a:rPr lang="en-US" sz="2400" b="1" i="1" dirty="0" smtClean="0">
                        <a:latin typeface="Cambria Math" panose="02040503050406030204" pitchFamily="18" charset="0"/>
                      </a:rPr>
                      <m:t>−</m:t>
                    </m:r>
                  </m:oMath>
                </a14:m>
                <a:r>
                  <a:rPr lang="en-US" sz="2400" b="1" i="1" dirty="0"/>
                  <a:t>plane</a:t>
                </a:r>
                <a:r>
                  <a:rPr lang="en-US" sz="2400" dirty="0"/>
                  <a:t>. During the conversion from </a:t>
                </a:r>
                <a14:m>
                  <m:oMath xmlns:m="http://schemas.openxmlformats.org/officeDocument/2006/math">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𝑠</m:t>
                    </m:r>
                    <m:r>
                      <a:rPr lang="en-US" sz="2400" i="1" dirty="0">
                        <a:latin typeface="Cambria Math" panose="02040503050406030204" pitchFamily="18" charset="0"/>
                      </a:rPr>
                      <m:t>)</m:t>
                    </m:r>
                  </m:oMath>
                </a14:m>
                <a:r>
                  <a:rPr lang="en-US" sz="2400" dirty="0"/>
                  <a:t> to </a:t>
                </a:r>
                <a14:m>
                  <m:oMath xmlns:m="http://schemas.openxmlformats.org/officeDocument/2006/math">
                    <m:r>
                      <a:rPr lang="en-US" sz="2400" i="1" dirty="0">
                        <a:latin typeface="Cambria Math" panose="02040503050406030204" pitchFamily="18" charset="0"/>
                      </a:rPr>
                      <m:t> </m:t>
                    </m:r>
                    <m:r>
                      <a:rPr lang="en-US" sz="2400" i="1" dirty="0">
                        <a:latin typeface="Cambria Math" panose="02040503050406030204" pitchFamily="18" charset="0"/>
                      </a:rPr>
                      <m:t>𝐻</m:t>
                    </m:r>
                    <m:d>
                      <m:dPr>
                        <m:ctrlPr>
                          <a:rPr lang="en-US" sz="2400" i="1" dirty="0">
                            <a:latin typeface="Cambria Math" panose="02040503050406030204" pitchFamily="18" charset="0"/>
                          </a:rPr>
                        </m:ctrlPr>
                      </m:dPr>
                      <m:e>
                        <m:r>
                          <a:rPr lang="en-US" sz="2400" i="1" dirty="0">
                            <a:latin typeface="Cambria Math" panose="02040503050406030204" pitchFamily="18" charset="0"/>
                          </a:rPr>
                          <m:t>𝑧</m:t>
                        </m:r>
                      </m:e>
                    </m:d>
                  </m:oMath>
                </a14:m>
                <a:r>
                  <a:rPr lang="en-US" sz="2400" dirty="0"/>
                  <a:t>, the desired characteristics if the analog filter must be preserved.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Many times, it is necessary to </a:t>
                </a:r>
                <a:r>
                  <a:rPr lang="en-US" sz="2400" b="1" i="1" dirty="0"/>
                  <a:t>approximate the characteristics of analog filter </a:t>
                </a:r>
                <a:r>
                  <a:rPr lang="en-US" sz="2400" dirty="0"/>
                  <a:t>because the </a:t>
                </a:r>
                <a:r>
                  <a:rPr lang="en-US" sz="2400" b="1" i="1" dirty="0"/>
                  <a:t>practical characteristics of a filter are not identical to the ideal characteristics</a:t>
                </a:r>
                <a:r>
                  <a:rPr lang="en-US" sz="2400" dirty="0"/>
                  <a:t>.</a:t>
                </a:r>
              </a:p>
              <a:p>
                <a:pPr algn="just"/>
                <a:endParaRPr lang="en-US" sz="2400" dirty="0"/>
              </a:p>
              <a:p>
                <a:pPr marL="342900" indent="-342900" algn="just">
                  <a:buFont typeface="Wingdings" panose="05000000000000000000" pitchFamily="2" charset="2"/>
                  <a:buChar char="Ø"/>
                </a:pPr>
                <a:r>
                  <a:rPr lang="en-US" sz="2400" dirty="0"/>
                  <a:t>The commonly used approximations (analog filters) are:</a:t>
                </a:r>
              </a:p>
              <a:p>
                <a:pPr marL="457200" indent="-457200" algn="just">
                  <a:buFont typeface="+mj-lt"/>
                  <a:buAutoNum type="arabicPeriod"/>
                </a:pPr>
                <a:r>
                  <a:rPr lang="en-US" sz="2400" dirty="0"/>
                  <a:t>Butterworth filters</a:t>
                </a:r>
              </a:p>
              <a:p>
                <a:pPr marL="457200" indent="-457200" algn="just">
                  <a:buFont typeface="+mj-lt"/>
                  <a:buAutoNum type="arabicPeriod"/>
                </a:pPr>
                <a:r>
                  <a:rPr lang="en-US" sz="2400" dirty="0"/>
                  <a:t>Chebyshev filters</a:t>
                </a:r>
              </a:p>
              <a:p>
                <a:pPr marL="457200" indent="-457200" algn="just">
                  <a:buFont typeface="+mj-lt"/>
                  <a:buAutoNum type="arabicPeriod"/>
                </a:pPr>
                <a:r>
                  <a:rPr lang="en-US" sz="2400" dirty="0"/>
                  <a:t>Elliptic filters, and </a:t>
                </a:r>
              </a:p>
              <a:p>
                <a:pPr marL="457200" indent="-457200" algn="just">
                  <a:buFont typeface="+mj-lt"/>
                  <a:buAutoNum type="arabicPeriod"/>
                </a:pPr>
                <a:r>
                  <a:rPr lang="en-US" sz="2400" dirty="0"/>
                  <a:t>Bessel filters</a:t>
                </a:r>
              </a:p>
            </p:txBody>
          </p:sp>
        </mc:Choice>
        <mc:Fallback xmlns="">
          <p:sp>
            <p:nvSpPr>
              <p:cNvPr id="2" name="TextBox 1">
                <a:extLst>
                  <a:ext uri="{FF2B5EF4-FFF2-40B4-BE49-F238E27FC236}">
                    <a16:creationId xmlns:a16="http://schemas.microsoft.com/office/drawing/2014/main" id="{4AAF45BD-5313-F0EA-59A2-92C803E0DC1E}"/>
                  </a:ext>
                </a:extLst>
              </p:cNvPr>
              <p:cNvSpPr txBox="1">
                <a:spLocks noRot="1" noChangeAspect="1" noMove="1" noResize="1" noEditPoints="1" noAdjustHandles="1" noChangeArrowheads="1" noChangeShapeType="1" noTextEdit="1"/>
              </p:cNvSpPr>
              <p:nvPr/>
            </p:nvSpPr>
            <p:spPr>
              <a:xfrm>
                <a:off x="589280" y="548640"/>
                <a:ext cx="11003280" cy="6001643"/>
              </a:xfrm>
              <a:prstGeom prst="rect">
                <a:avLst/>
              </a:prstGeom>
              <a:blipFill>
                <a:blip r:embed="rId2"/>
                <a:stretch>
                  <a:fillRect l="-886" t="-812" r="-831" b="-1320"/>
                </a:stretch>
              </a:blipFill>
            </p:spPr>
            <p:txBody>
              <a:bodyPr/>
              <a:lstStyle/>
              <a:p>
                <a:r>
                  <a:rPr lang="en-US">
                    <a:noFill/>
                  </a:rPr>
                  <a:t> </a:t>
                </a:r>
              </a:p>
            </p:txBody>
          </p:sp>
        </mc:Fallback>
      </mc:AlternateContent>
    </p:spTree>
    <p:extLst>
      <p:ext uri="{BB962C8B-B14F-4D97-AF65-F5344CB8AC3E}">
        <p14:creationId xmlns:p14="http://schemas.microsoft.com/office/powerpoint/2010/main" val="3253295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924006-6F70-EC0C-552E-344C03E50554}"/>
                  </a:ext>
                </a:extLst>
              </p:cNvPr>
              <p:cNvSpPr txBox="1"/>
              <p:nvPr/>
            </p:nvSpPr>
            <p:spPr>
              <a:xfrm>
                <a:off x="589280" y="528320"/>
                <a:ext cx="11023600" cy="5512984"/>
              </a:xfrm>
              <a:prstGeom prst="rect">
                <a:avLst/>
              </a:prstGeom>
              <a:noFill/>
            </p:spPr>
            <p:txBody>
              <a:bodyPr wrap="square" rtlCol="0">
                <a:spAutoFit/>
              </a:bodyPr>
              <a:lstStyle/>
              <a:p>
                <a:pPr marL="457200" indent="-457200" algn="just">
                  <a:buFont typeface="+mj-lt"/>
                  <a:buAutoNum type="arabicPeriod" startAt="2"/>
                </a:pPr>
                <a:r>
                  <a:rPr lang="en-US" sz="2400" b="1" dirty="0">
                    <a:solidFill>
                      <a:schemeClr val="accent1"/>
                    </a:solidFill>
                  </a:rPr>
                  <a:t>Butterworth Filters:</a:t>
                </a:r>
              </a:p>
              <a:p>
                <a:pPr marL="342900" indent="-342900" algn="just">
                  <a:buFont typeface="Wingdings" panose="05000000000000000000" pitchFamily="2" charset="2"/>
                  <a:buChar char="Ø"/>
                </a:pPr>
                <a:r>
                  <a:rPr lang="en-US" sz="2400" b="1" i="1" dirty="0"/>
                  <a:t>Analog Butterworth LPF</a:t>
                </a:r>
                <a:r>
                  <a:rPr lang="en-US" sz="2400" dirty="0"/>
                  <a:t> has a magnitude response given by</a:t>
                </a:r>
              </a:p>
              <a:p>
                <a:pPr algn="just"/>
                <a:r>
                  <a:rPr lang="en-US" sz="240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𝒋</m:t>
                        </m:r>
                        <m:r>
                          <a:rPr lang="el-GR" sz="2400" b="1" i="1" smtClean="0">
                            <a:latin typeface="Cambria Math" panose="02040503050406030204" pitchFamily="18" charset="0"/>
                            <a:ea typeface="Cambria Math" panose="02040503050406030204" pitchFamily="18" charset="0"/>
                          </a:rPr>
                          <m:t>𝜴</m:t>
                        </m:r>
                      </m:e>
                    </m:d>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ad>
                          <m:radPr>
                            <m:degHide m:val="on"/>
                            <m:ctrlPr>
                              <a:rPr lang="en-US" sz="2400" b="1" i="1" smtClean="0">
                                <a:latin typeface="Cambria Math" panose="02040503050406030204" pitchFamily="18" charset="0"/>
                                <a:ea typeface="Cambria Math" panose="02040503050406030204" pitchFamily="18" charset="0"/>
                              </a:rPr>
                            </m:ctrlPr>
                          </m:radPr>
                          <m:deg/>
                          <m:e>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l-GR" sz="2400" b="1" i="1" smtClean="0">
                                        <a:latin typeface="Cambria Math" panose="02040503050406030204" pitchFamily="18" charset="0"/>
                                        <a:ea typeface="Cambria Math" panose="02040503050406030204" pitchFamily="18" charset="0"/>
                                      </a:rPr>
                                      <m:t>𝜴</m:t>
                                    </m:r>
                                  </m:num>
                                  <m:den>
                                    <m:sSub>
                                      <m:sSubPr>
                                        <m:ctrlPr>
                                          <a:rPr lang="en-US" sz="2400" b="1" i="1" smtClean="0">
                                            <a:latin typeface="Cambria Math" panose="02040503050406030204" pitchFamily="18" charset="0"/>
                                            <a:ea typeface="Cambria Math" panose="02040503050406030204" pitchFamily="18" charset="0"/>
                                          </a:rPr>
                                        </m:ctrlPr>
                                      </m:sSub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𝒄</m:t>
                                        </m:r>
                                      </m:sub>
                                    </m:sSub>
                                  </m:den>
                                </m:f>
                                <m:r>
                                  <a:rPr lang="en-US" sz="2400" b="1" i="1" smtClean="0">
                                    <a:latin typeface="Cambria Math" panose="02040503050406030204" pitchFamily="18" charset="0"/>
                                    <a:ea typeface="Cambria Math" panose="02040503050406030204" pitchFamily="18" charset="0"/>
                                  </a:rPr>
                                  <m:t>)</m:t>
                                </m:r>
                              </m:e>
                              <m:sup>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𝑵</m:t>
                                </m:r>
                              </m:sup>
                            </m:sSup>
                          </m:e>
                        </m:rad>
                      </m:den>
                    </m:f>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r>
                              <a:rPr lang="en-US" sz="2400" b="1" i="1">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r>
                                      <a:rPr lang="el-GR" sz="2400" b="1" i="1">
                                        <a:latin typeface="Cambria Math" panose="02040503050406030204" pitchFamily="18" charset="0"/>
                                        <a:ea typeface="Cambria Math" panose="02040503050406030204" pitchFamily="18" charset="0"/>
                                      </a:rPr>
                                      <m:t>𝜴</m:t>
                                    </m:r>
                                  </m:num>
                                  <m:den>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𝒄</m:t>
                                        </m:r>
                                      </m:sub>
                                    </m:sSub>
                                  </m:den>
                                </m:f>
                                <m:r>
                                  <a:rPr lang="en-US" sz="2400" b="1" i="1">
                                    <a:latin typeface="Cambria Math" panose="02040503050406030204" pitchFamily="18" charset="0"/>
                                    <a:ea typeface="Cambria Math" panose="02040503050406030204" pitchFamily="18" charset="0"/>
                                  </a:rPr>
                                  <m:t>)</m:t>
                                </m:r>
                              </m:e>
                              <m:sup>
                                <m:r>
                                  <a:rPr lang="en-US" sz="2400" b="1" i="1">
                                    <a:latin typeface="Cambria Math" panose="02040503050406030204" pitchFamily="18" charset="0"/>
                                    <a:ea typeface="Cambria Math" panose="02040503050406030204" pitchFamily="18" charset="0"/>
                                  </a:rPr>
                                  <m:t>𝟐</m:t>
                                </m:r>
                                <m:r>
                                  <a:rPr lang="en-US" sz="2400" b="1" i="1">
                                    <a:latin typeface="Cambria Math" panose="02040503050406030204" pitchFamily="18" charset="0"/>
                                    <a:ea typeface="Cambria Math" panose="02040503050406030204" pitchFamily="18" charset="0"/>
                                  </a:rPr>
                                  <m:t>𝑵</m:t>
                                </m:r>
                              </m:sup>
                            </m:sSup>
                            <m:r>
                              <a:rPr lang="en-US" sz="2400" b="1" i="1" smtClean="0">
                                <a:latin typeface="Cambria Math" panose="02040503050406030204" pitchFamily="18" charset="0"/>
                                <a:ea typeface="Cambria Math" panose="02040503050406030204" pitchFamily="18" charset="0"/>
                              </a:rPr>
                              <m:t>]</m:t>
                            </m:r>
                          </m:e>
                          <m: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𝟐</m:t>
                                </m:r>
                              </m:den>
                            </m:f>
                          </m:sup>
                        </m:sSup>
                      </m:den>
                    </m:f>
                  </m:oMath>
                </a14:m>
                <a:r>
                  <a:rPr lang="en-US" sz="2400" b="1" dirty="0"/>
                  <a:t>	</a:t>
                </a:r>
                <a:r>
                  <a:rPr lang="en-US" sz="2400" dirty="0"/>
                  <a:t>			….1</a:t>
                </a:r>
              </a:p>
              <a:p>
                <a:pPr algn="just"/>
                <a:r>
                  <a:rPr lang="en-US" sz="2400" dirty="0"/>
                  <a:t>     where,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ea typeface="Cambria Math" panose="02040503050406030204" pitchFamily="18" charset="0"/>
                          </a:rPr>
                          <m:t>𝑐</m:t>
                        </m:r>
                      </m:sub>
                    </m:sSub>
                    <m:r>
                      <a:rPr lang="en-US" sz="2400" b="0" i="1" smtClean="0">
                        <a:latin typeface="Cambria Math" panose="02040503050406030204" pitchFamily="18" charset="0"/>
                        <a:ea typeface="Cambria Math" panose="02040503050406030204" pitchFamily="18" charset="0"/>
                      </a:rPr>
                      <m:t>=</m:t>
                    </m:r>
                  </m:oMath>
                </a14:m>
                <a:r>
                  <a:rPr lang="en-US" sz="2400" dirty="0"/>
                  <a:t> cutoff frequency or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rPr>
                      <m:t>𝑑𝐵</m:t>
                    </m:r>
                  </m:oMath>
                </a14:m>
                <a:r>
                  <a:rPr lang="en-US" sz="2400" dirty="0"/>
                  <a:t> frequency  and</a:t>
                </a:r>
              </a:p>
              <a:p>
                <a:pPr algn="just"/>
                <a:r>
                  <a:rPr lang="en-US" sz="2400" dirty="0"/>
                  <a:t>		</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oMath>
                </a14:m>
                <a:r>
                  <a:rPr lang="en-US" sz="2400" dirty="0"/>
                  <a:t> order of the filter</a:t>
                </a:r>
              </a:p>
              <a:p>
                <a:pPr algn="just"/>
                <a:endParaRPr lang="en-US" sz="2400" dirty="0"/>
              </a:p>
              <a:p>
                <a:pPr marL="514350" indent="-514350" algn="just">
                  <a:buFont typeface="Courier New" panose="02070309020205020404" pitchFamily="49" charset="0"/>
                  <a:buChar char="o"/>
                </a:pPr>
                <a:r>
                  <a:rPr lang="en-US" sz="2400" b="1" dirty="0"/>
                  <a:t>Features of Low Pass Butterworth Filter:</a:t>
                </a:r>
              </a:p>
              <a:p>
                <a:pPr marL="514350" indent="-514350" algn="just">
                  <a:buFont typeface="+mj-lt"/>
                  <a:buAutoNum type="romanLcPeriod"/>
                </a:pPr>
                <a:r>
                  <a:rPr lang="en-US" sz="2400" b="1" dirty="0"/>
                  <a:t> </a:t>
                </a:r>
                <a:r>
                  <a:rPr lang="en-US" sz="2400" dirty="0"/>
                  <a:t>Maximally flat passband and stopband.</a:t>
                </a:r>
              </a:p>
              <a:p>
                <a:pPr marL="514350" indent="-514350" algn="just">
                  <a:buFont typeface="+mj-lt"/>
                  <a:buAutoNum type="romanLcPeriod"/>
                </a:pPr>
                <a:r>
                  <a:rPr lang="en-US" sz="2400" dirty="0"/>
                  <a:t>No ripples in the passband and stopband.</a:t>
                </a:r>
              </a:p>
              <a:p>
                <a:pPr marL="514350" indent="-514350" algn="just">
                  <a:buFont typeface="+mj-lt"/>
                  <a:buAutoNum type="romanLcPeriod"/>
                </a:pPr>
                <a:r>
                  <a:rPr lang="en-US" sz="2400" dirty="0"/>
                  <a:t>The maximum gain occurs at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1" smtClean="0">
                        <a:latin typeface="Cambria Math" panose="02040503050406030204" pitchFamily="18" charset="0"/>
                        <a:ea typeface="Cambria Math" panose="02040503050406030204" pitchFamily="18" charset="0"/>
                      </a:rPr>
                      <m:t>=0</m:t>
                    </m:r>
                  </m:oMath>
                </a14:m>
                <a:r>
                  <a:rPr lang="en-US" sz="2400" dirty="0"/>
                  <a:t> and it</a:t>
                </a:r>
              </a:p>
              <a:p>
                <a:pPr algn="just"/>
                <a:r>
                  <a:rPr lang="en-US" sz="2400" dirty="0"/>
                  <a:t>        is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𝐻</m:t>
                        </m:r>
                        <m:r>
                          <a:rPr lang="en-US" sz="2400" b="0" i="1" smtClean="0">
                            <a:latin typeface="Cambria Math" panose="02040503050406030204" pitchFamily="18" charset="0"/>
                          </a:rPr>
                          <m:t>(0)</m:t>
                        </m:r>
                      </m:e>
                    </m:d>
                    <m:r>
                      <a:rPr lang="en-US" sz="2400" b="0" i="1" smtClean="0">
                        <a:latin typeface="Cambria Math" panose="02040503050406030204" pitchFamily="18" charset="0"/>
                      </a:rPr>
                      <m:t>=1</m:t>
                    </m:r>
                  </m:oMath>
                </a14:m>
                <a:r>
                  <a:rPr lang="en-US" sz="2400" dirty="0"/>
                  <a:t>. </a:t>
                </a:r>
              </a:p>
              <a:p>
                <a:pPr marL="514350" indent="-514350" algn="just">
                  <a:buFont typeface="+mj-lt"/>
                  <a:buAutoNum type="romanLcPeriod" startAt="4"/>
                </a:pPr>
                <a:r>
                  <a:rPr lang="en-US" sz="2400" dirty="0"/>
                  <a:t>The magnitude response is monotonically </a:t>
                </a:r>
              </a:p>
              <a:p>
                <a:pPr algn="just"/>
                <a:r>
                  <a:rPr lang="en-US" sz="2400" dirty="0"/>
                  <a:t>        decreasing.</a:t>
                </a:r>
              </a:p>
              <a:p>
                <a:pPr marL="342900" indent="-342900" algn="just">
                  <a:buFont typeface="Wingdings" panose="05000000000000000000" pitchFamily="2" charset="2"/>
                  <a:buChar char="Ø"/>
                </a:pPr>
                <a:endParaRPr lang="en-US" sz="1000" b="1" dirty="0"/>
              </a:p>
            </p:txBody>
          </p:sp>
        </mc:Choice>
        <mc:Fallback xmlns="">
          <p:sp>
            <p:nvSpPr>
              <p:cNvPr id="2" name="TextBox 1">
                <a:extLst>
                  <a:ext uri="{FF2B5EF4-FFF2-40B4-BE49-F238E27FC236}">
                    <a16:creationId xmlns:a16="http://schemas.microsoft.com/office/drawing/2014/main" id="{22924006-6F70-EC0C-552E-344C03E50554}"/>
                  </a:ext>
                </a:extLst>
              </p:cNvPr>
              <p:cNvSpPr txBox="1">
                <a:spLocks noRot="1" noChangeAspect="1" noMove="1" noResize="1" noEditPoints="1" noAdjustHandles="1" noChangeArrowheads="1" noChangeShapeType="1" noTextEdit="1"/>
              </p:cNvSpPr>
              <p:nvPr/>
            </p:nvSpPr>
            <p:spPr>
              <a:xfrm>
                <a:off x="589280" y="528320"/>
                <a:ext cx="11023600" cy="5512984"/>
              </a:xfrm>
              <a:prstGeom prst="rect">
                <a:avLst/>
              </a:prstGeom>
              <a:blipFill>
                <a:blip r:embed="rId2"/>
                <a:stretch>
                  <a:fillRect l="-885" t="-110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77DA72D-2CA9-1276-2695-332E494C3139}"/>
              </a:ext>
            </a:extLst>
          </p:cNvPr>
          <p:cNvPicPr>
            <a:picLocks noChangeAspect="1"/>
          </p:cNvPicPr>
          <p:nvPr/>
        </p:nvPicPr>
        <p:blipFill>
          <a:blip r:embed="rId3"/>
          <a:stretch>
            <a:fillRect/>
          </a:stretch>
        </p:blipFill>
        <p:spPr>
          <a:xfrm>
            <a:off x="6471920" y="2807292"/>
            <a:ext cx="4947920" cy="3522388"/>
          </a:xfrm>
          <a:prstGeom prst="rect">
            <a:avLst/>
          </a:prstGeom>
        </p:spPr>
      </p:pic>
    </p:spTree>
    <p:extLst>
      <p:ext uri="{BB962C8B-B14F-4D97-AF65-F5344CB8AC3E}">
        <p14:creationId xmlns:p14="http://schemas.microsoft.com/office/powerpoint/2010/main" val="1344891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495402F-E690-0E73-DAC7-899DBE9116DC}"/>
                  </a:ext>
                </a:extLst>
              </p:cNvPr>
              <p:cNvSpPr txBox="1"/>
              <p:nvPr/>
            </p:nvSpPr>
            <p:spPr>
              <a:xfrm>
                <a:off x="568960" y="548640"/>
                <a:ext cx="11033760" cy="5031186"/>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 </a:t>
                </a:r>
                <a:r>
                  <a:rPr lang="en-US" sz="2400" b="1" i="1" dirty="0"/>
                  <a:t>design parameters of the</a:t>
                </a:r>
                <a:r>
                  <a:rPr lang="en-US" sz="2400" dirty="0"/>
                  <a:t> </a:t>
                </a:r>
                <a:r>
                  <a:rPr lang="en-US" sz="2400" b="1" i="1" u="sng" dirty="0"/>
                  <a:t>analog (or continuous-time)</a:t>
                </a:r>
                <a:r>
                  <a:rPr lang="en-US" sz="2400" b="1" i="1" dirty="0"/>
                  <a:t> Butterworth filter</a:t>
                </a:r>
                <a:r>
                  <a:rPr lang="en-US" sz="2400" dirty="0"/>
                  <a:t> are obtained by considering the LPF with the desired specifications as given below:</a:t>
                </a:r>
              </a:p>
              <a:p>
                <a:pPr algn="just"/>
                <a:endParaRPr lang="en-US" sz="2400" dirty="0"/>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𝑯</m:t>
                            </m:r>
                          </m:e>
                          <m:sub>
                            <m:r>
                              <a:rPr lang="en-US" sz="2400" b="1" i="1" smtClean="0">
                                <a:latin typeface="Cambria Math" panose="02040503050406030204" pitchFamily="18" charset="0"/>
                                <a:ea typeface="Cambria Math" panose="02040503050406030204" pitchFamily="18" charset="0"/>
                              </a:rPr>
                              <m:t>𝒂</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𝒋</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𝜴</m:t>
                    </m:r>
                    <m:r>
                      <a:rPr lang="el-GR" sz="2400" b="1"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𝒑</m:t>
                        </m:r>
                      </m:sub>
                    </m:sSub>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𝑯</m:t>
                            </m:r>
                          </m:e>
                          <m:sub>
                            <m:r>
                              <a:rPr lang="en-US" sz="2400" b="1" i="1" smtClean="0">
                                <a:latin typeface="Cambria Math" panose="02040503050406030204" pitchFamily="18" charset="0"/>
                                <a:ea typeface="Cambria Math" panose="02040503050406030204" pitchFamily="18" charset="0"/>
                              </a:rPr>
                              <m:t>𝒂</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𝒋</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&lt;</m:t>
                    </m:r>
                    <m:r>
                      <a:rPr lang="el-GR" sz="2400" b="1" i="1" smtClean="0">
                        <a:latin typeface="Cambria Math" panose="02040503050406030204" pitchFamily="18" charset="0"/>
                        <a:ea typeface="Cambria Math" panose="02040503050406030204" pitchFamily="18" charset="0"/>
                      </a:rPr>
                      <m:t>∞</m:t>
                    </m:r>
                  </m:oMath>
                </a14:m>
                <a:r>
                  <a:rPr lang="en-US" sz="2400" b="1" dirty="0"/>
                  <a:t>			</a:t>
                </a:r>
                <a:r>
                  <a:rPr lang="en-US" sz="2400" dirty="0"/>
                  <a:t>…..2</a:t>
                </a:r>
              </a:p>
              <a:p>
                <a:pPr algn="just"/>
                <a:endParaRPr lang="en-US" sz="2400" dirty="0"/>
              </a:p>
              <a:p>
                <a:pPr marL="342900" indent="-342900" algn="just">
                  <a:buFont typeface="Wingdings" panose="05000000000000000000" pitchFamily="2" charset="2"/>
                  <a:buChar char="Ø"/>
                </a:pPr>
                <a:r>
                  <a:rPr lang="en-US" sz="2400" dirty="0"/>
                  <a:t>The </a:t>
                </a:r>
                <a:r>
                  <a:rPr lang="en-US" sz="2400" b="1" i="1" dirty="0"/>
                  <a:t>design parameters of the</a:t>
                </a:r>
                <a:r>
                  <a:rPr lang="en-US" sz="2400" dirty="0"/>
                  <a:t> </a:t>
                </a:r>
                <a:r>
                  <a:rPr lang="en-US" sz="2400" b="1" i="1" u="sng" dirty="0"/>
                  <a:t>digital or (discrete-time)</a:t>
                </a:r>
                <a:r>
                  <a:rPr lang="en-US" sz="2400" b="1" i="1" dirty="0"/>
                  <a:t> Butterworth filter</a:t>
                </a:r>
                <a:r>
                  <a:rPr lang="en-US" sz="2400" dirty="0"/>
                  <a:t> are obtained by considering the LPF with the desired specifications as given below:</a:t>
                </a:r>
              </a:p>
              <a:p>
                <a:pPr algn="just"/>
                <a:endParaRPr lang="en-US" sz="2400" dirty="0"/>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m:rPr>
                            <m:nor/>
                          </m:rPr>
                          <a:rPr lang="en-US" sz="2400" b="1" dirty="0"/>
                          <m:t> </m:t>
                        </m:r>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𝒑</m:t>
                        </m:r>
                      </m:sub>
                    </m:sSub>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b="1" dirty="0"/>
                  <a:t>			</a:t>
                </a:r>
                <a:r>
                  <a:rPr lang="en-US" sz="2400" dirty="0"/>
                  <a:t>…..3</a:t>
                </a:r>
              </a:p>
              <a:p>
                <a:pPr algn="just"/>
                <a:endParaRPr lang="en-US" sz="2400" dirty="0"/>
              </a:p>
              <a:p>
                <a:pPr algn="just"/>
                <a:r>
                  <a:rPr lang="en-US" sz="2400" dirty="0"/>
                  <a:t>    Note that </a:t>
                </a:r>
                <a14:m>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r>
                      <a:rPr lang="en-US" sz="2400" b="1" i="1" smtClean="0">
                        <a:latin typeface="Cambria Math" panose="02040503050406030204" pitchFamily="18" charset="0"/>
                      </a:rPr>
                      <m:t>=</m:t>
                    </m:r>
                    <m:r>
                      <a:rPr lang="en-US" sz="2400" b="1" i="1" smtClean="0">
                        <a:latin typeface="Cambria Math" panose="02040503050406030204" pitchFamily="18" charset="0"/>
                      </a:rPr>
                      <m:t>𝑯</m:t>
                    </m:r>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n-US" sz="2400" b="1" i="1">
                        <a:latin typeface="Cambria Math" panose="02040503050406030204" pitchFamily="18" charset="0"/>
                      </a:rPr>
                      <m:t>)</m:t>
                    </m:r>
                  </m:oMath>
                </a14:m>
                <a:r>
                  <a:rPr lang="en-US" sz="2400" dirty="0"/>
                  <a:t>.</a:t>
                </a:r>
              </a:p>
            </p:txBody>
          </p:sp>
        </mc:Choice>
        <mc:Fallback xmlns="">
          <p:sp>
            <p:nvSpPr>
              <p:cNvPr id="2" name="TextBox 1">
                <a:extLst>
                  <a:ext uri="{FF2B5EF4-FFF2-40B4-BE49-F238E27FC236}">
                    <a16:creationId xmlns:a16="http://schemas.microsoft.com/office/drawing/2014/main" id="{2495402F-E690-0E73-DAC7-899DBE9116DC}"/>
                  </a:ext>
                </a:extLst>
              </p:cNvPr>
              <p:cNvSpPr txBox="1">
                <a:spLocks noRot="1" noChangeAspect="1" noMove="1" noResize="1" noEditPoints="1" noAdjustHandles="1" noChangeArrowheads="1" noChangeShapeType="1" noTextEdit="1"/>
              </p:cNvSpPr>
              <p:nvPr/>
            </p:nvSpPr>
            <p:spPr>
              <a:xfrm>
                <a:off x="568960" y="548640"/>
                <a:ext cx="11033760" cy="5031186"/>
              </a:xfrm>
              <a:prstGeom prst="rect">
                <a:avLst/>
              </a:prstGeom>
              <a:blipFill>
                <a:blip r:embed="rId2"/>
                <a:stretch>
                  <a:fillRect l="-718" t="-970" r="-884" b="-1939"/>
                </a:stretch>
              </a:blipFill>
            </p:spPr>
            <p:txBody>
              <a:bodyPr/>
              <a:lstStyle/>
              <a:p>
                <a:r>
                  <a:rPr lang="en-US">
                    <a:noFill/>
                  </a:rPr>
                  <a:t> </a:t>
                </a:r>
              </a:p>
            </p:txBody>
          </p:sp>
        </mc:Fallback>
      </mc:AlternateContent>
    </p:spTree>
    <p:extLst>
      <p:ext uri="{BB962C8B-B14F-4D97-AF65-F5344CB8AC3E}">
        <p14:creationId xmlns:p14="http://schemas.microsoft.com/office/powerpoint/2010/main" val="1619589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7FFEE9-5136-723F-3E3E-65C86B6C9270}"/>
                  </a:ext>
                </a:extLst>
              </p:cNvPr>
              <p:cNvSpPr txBox="1"/>
              <p:nvPr/>
            </p:nvSpPr>
            <p:spPr>
              <a:xfrm>
                <a:off x="599440" y="518160"/>
                <a:ext cx="10982960" cy="6796156"/>
              </a:xfrm>
              <a:prstGeom prst="rect">
                <a:avLst/>
              </a:prstGeom>
              <a:noFill/>
            </p:spPr>
            <p:txBody>
              <a:bodyPr wrap="square" rtlCol="0">
                <a:spAutoFit/>
              </a:bodyPr>
              <a:lstStyle/>
              <a:p>
                <a:pPr marL="457200" indent="-457200" algn="just">
                  <a:buFont typeface="+mj-lt"/>
                  <a:buAutoNum type="arabicPeriod" startAt="3"/>
                </a:pPr>
                <a:r>
                  <a:rPr lang="en-US" sz="2400" b="1" dirty="0">
                    <a:solidFill>
                      <a:schemeClr val="accent1"/>
                    </a:solidFill>
                  </a:rPr>
                  <a:t>Designing Expressions:</a:t>
                </a:r>
              </a:p>
              <a:p>
                <a:pPr marL="342900" indent="-342900" algn="just">
                  <a:buFont typeface="Wingdings" panose="05000000000000000000" pitchFamily="2" charset="2"/>
                  <a:buChar char="Ø"/>
                </a:pPr>
                <a:r>
                  <a:rPr lang="en-US" sz="2400" dirty="0"/>
                  <a:t>We know,</a:t>
                </a:r>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𝒑</m:t>
                        </m:r>
                      </m:sub>
                    </m:sSub>
                  </m:oMath>
                </a14:m>
                <a:endParaRPr lang="en-US" sz="2400" b="1" dirty="0"/>
              </a:p>
              <a:p>
                <a:pPr algn="just"/>
                <a:r>
                  <a:rPr lang="en-US" sz="2400" b="1" dirty="0"/>
                  <a:t>			          </a:t>
                </a:r>
                <a14:m>
                  <m:oMath xmlns:m="http://schemas.openxmlformats.org/officeDocument/2006/math">
                    <m:r>
                      <a:rPr lang="en-US" sz="2400" b="1" i="0" smtClean="0">
                        <a:latin typeface="Cambria Math" panose="02040503050406030204" pitchFamily="18" charset="0"/>
                        <a:ea typeface="Cambria Math" panose="02040503050406030204" pitchFamily="18" charset="0"/>
                      </a:rPr>
                      <m:t> </m:t>
                    </m:r>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dirty="0"/>
                  <a:t>			…..4</a:t>
                </a:r>
                <a:endParaRPr lang="en-US" sz="2400" b="1" dirty="0"/>
              </a:p>
              <a:p>
                <a:pPr algn="just"/>
                <a:r>
                  <a:rPr lang="en-US" sz="2400" b="1" dirty="0"/>
                  <a:t>     </a:t>
                </a:r>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𝛿</m:t>
                        </m:r>
                      </m:e>
                      <m:sub>
                        <m:r>
                          <a:rPr lang="en-US" sz="2400" b="0" i="1">
                            <a:latin typeface="Cambria Math" panose="02040503050406030204" pitchFamily="18" charset="0"/>
                          </a:rPr>
                          <m:t>1</m:t>
                        </m:r>
                      </m:sub>
                    </m:sSub>
                    <m:r>
                      <a:rPr lang="en-US" sz="2400" b="0" i="1" smtClean="0">
                        <a:latin typeface="Cambria Math" panose="02040503050406030204" pitchFamily="18" charset="0"/>
                      </a:rPr>
                      <m:t>=</m:t>
                    </m:r>
                  </m:oMath>
                </a14:m>
                <a:r>
                  <a:rPr lang="en-US" sz="2400" dirty="0"/>
                  <a:t> passband ripple</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stopband ripple</a:t>
                </a:r>
              </a:p>
              <a:p>
                <a:pPr algn="just"/>
                <a:r>
                  <a:rPr lang="en-US" sz="2400" dirty="0"/>
                  <a:t>		</a:t>
                </a:r>
                <a14:m>
                  <m:oMath xmlns:m="http://schemas.openxmlformats.org/officeDocument/2006/math">
                    <m:sSub>
                      <m:sSubPr>
                        <m:ctrlPr>
                          <a:rPr lang="el-GR"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m:t>
                    </m:r>
                  </m:oMath>
                </a14:m>
                <a:r>
                  <a:rPr lang="en-US" sz="2400" dirty="0"/>
                  <a:t> passband edge frequency, and</a:t>
                </a:r>
              </a:p>
              <a:p>
                <a:pPr algn="just"/>
                <a:r>
                  <a:rPr lang="en-US" sz="2400" dirty="0"/>
                  <a:t>		</a:t>
                </a:r>
                <a14:m>
                  <m:oMath xmlns:m="http://schemas.openxmlformats.org/officeDocument/2006/math">
                    <m:sSub>
                      <m:sSubPr>
                        <m:ctrlPr>
                          <a:rPr lang="el-GR" sz="2400" i="1" smtClean="0">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𝑠</m:t>
                        </m:r>
                      </m:sub>
                    </m:sSub>
                    <m:r>
                      <a:rPr lang="en-US" sz="2400" b="0" i="1" smtClean="0">
                        <a:latin typeface="Cambria Math" panose="02040503050406030204" pitchFamily="18" charset="0"/>
                        <a:ea typeface="Cambria Math" panose="02040503050406030204" pitchFamily="18" charset="0"/>
                      </a:rPr>
                      <m:t>=</m:t>
                    </m:r>
                  </m:oMath>
                </a14:m>
                <a:r>
                  <a:rPr lang="en-US" sz="2400" dirty="0"/>
                  <a:t> stopband edge frequency</a:t>
                </a:r>
              </a:p>
              <a:p>
                <a:pPr marL="457200" indent="-457200" algn="just">
                  <a:buFont typeface="+mj-lt"/>
                  <a:buAutoNum type="alphaLcPeriod"/>
                </a:pPr>
                <a:r>
                  <a:rPr lang="en-US" sz="2400" b="1" dirty="0">
                    <a:solidFill>
                      <a:schemeClr val="accent6"/>
                    </a:solidFill>
                  </a:rPr>
                  <a:t>Order of the filter:</a:t>
                </a:r>
              </a:p>
              <a:p>
                <a:pPr marL="342900" indent="-342900" algn="just">
                  <a:buFont typeface="Wingdings" panose="05000000000000000000" pitchFamily="2" charset="2"/>
                  <a:buChar char="Ø"/>
                </a:pPr>
                <a:r>
                  <a:rPr lang="en-US" sz="2400" dirty="0"/>
                  <a:t>The corresponding analog magnitude response is to be obtained in the design process. Using equation(1) in (4), we obtain the order of filter as:</a:t>
                </a:r>
              </a:p>
              <a:p>
                <a:pPr algn="just"/>
                <a:r>
                  <a:rPr lang="en-US" sz="2400" dirty="0"/>
                  <a:t>			</a:t>
                </a:r>
              </a:p>
              <a:p>
                <a:pPr algn="just"/>
                <a:r>
                  <a:rPr lang="en-US" sz="2400" b="1"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up>
                                <m:r>
                                  <a:rPr lang="en-US" sz="2400" b="1" i="1" smtClean="0">
                                    <a:latin typeface="Cambria Math" panose="02040503050406030204" pitchFamily="18" charset="0"/>
                                  </a:rPr>
                                  <m:t>𝟐</m:t>
                                </m:r>
                              </m:sup>
                            </m:sSubSup>
                          </m:den>
                        </m:f>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Sup>
                              <m:sSubSupPr>
                                <m:ctrlPr>
                                  <a:rPr lang="en-US" sz="2400" b="1" i="1">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up>
                                <m:r>
                                  <a:rPr lang="en-US" sz="2400" b="1" i="1">
                                    <a:latin typeface="Cambria Math" panose="02040503050406030204" pitchFamily="18" charset="0"/>
                                  </a:rPr>
                                  <m:t>𝟐</m:t>
                                </m:r>
                              </m:sup>
                            </m:sSubSup>
                          </m:den>
                        </m:f>
                        <m:r>
                          <a:rPr lang="en-US" sz="2400" b="1" i="1">
                            <a:latin typeface="Cambria Math" panose="02040503050406030204" pitchFamily="18" charset="0"/>
                          </a:rPr>
                          <m:t>−</m:t>
                        </m:r>
                        <m:r>
                          <a:rPr lang="en-US" sz="2400" b="1" i="1">
                            <a:latin typeface="Cambria Math" panose="02040503050406030204" pitchFamily="18" charset="0"/>
                          </a:rPr>
                          <m:t>𝟏</m:t>
                        </m:r>
                        <m:r>
                          <a:rPr lang="en-US" sz="2400" b="1" i="1" smtClean="0">
                            <a:latin typeface="Cambria Math" panose="02040503050406030204" pitchFamily="18" charset="0"/>
                          </a:rPr>
                          <m:t>)]</m:t>
                        </m:r>
                      </m:num>
                      <m:den>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𝒔</m:t>
                                </m:r>
                              </m:sub>
                            </m:sSub>
                          </m:num>
                          <m:den>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𝒑</m:t>
                                </m:r>
                              </m:sub>
                            </m:sSub>
                          </m:den>
                        </m:f>
                        <m:r>
                          <a:rPr lang="en-US" sz="2400" b="1" i="1" smtClean="0">
                            <a:latin typeface="Cambria Math" panose="02040503050406030204" pitchFamily="18" charset="0"/>
                          </a:rPr>
                          <m:t>)</m:t>
                        </m:r>
                      </m:den>
                    </m:f>
                    <m:r>
                      <a:rPr lang="en-US" sz="2400" b="1" i="1" smtClean="0">
                        <a:latin typeface="Cambria Math" panose="02040503050406030204" pitchFamily="18" charset="0"/>
                      </a:rPr>
                      <m:t>}</m:t>
                    </m:r>
                  </m:oMath>
                </a14:m>
                <a:r>
                  <a:rPr lang="en-US" sz="2400" b="1" dirty="0"/>
                  <a:t> </a:t>
                </a:r>
              </a:p>
              <a:p>
                <a:pPr algn="just"/>
                <a:r>
                  <a:rPr lang="en-US" sz="2400" b="1" dirty="0"/>
                  <a:t>     </a:t>
                </a:r>
                <a:r>
                  <a:rPr lang="en-US" sz="2400" dirty="0"/>
                  <a:t>The value of </a:t>
                </a:r>
                <a14:m>
                  <m:oMath xmlns:m="http://schemas.openxmlformats.org/officeDocument/2006/math">
                    <m:r>
                      <a:rPr lang="en-US" sz="2400" b="1" i="1" dirty="0" smtClean="0">
                        <a:latin typeface="Cambria Math" panose="02040503050406030204" pitchFamily="18" charset="0"/>
                      </a:rPr>
                      <m:t>𝑵</m:t>
                    </m:r>
                  </m:oMath>
                </a14:m>
                <a:r>
                  <a:rPr lang="en-US" sz="2400" b="1" i="1" dirty="0"/>
                  <a:t> is chosen to be the next higher nearest integer</a:t>
                </a:r>
                <a:r>
                  <a:rPr lang="en-US" sz="2400" dirty="0"/>
                  <a:t>.</a:t>
                </a:r>
              </a:p>
              <a:p>
                <a:pPr algn="just"/>
                <a:endParaRPr lang="en-US" sz="2400" b="1" dirty="0"/>
              </a:p>
              <a:p>
                <a:pPr algn="just"/>
                <a:endParaRPr lang="en-US" sz="2400" b="1" dirty="0"/>
              </a:p>
            </p:txBody>
          </p:sp>
        </mc:Choice>
        <mc:Fallback xmlns="">
          <p:sp>
            <p:nvSpPr>
              <p:cNvPr id="2" name="TextBox 1">
                <a:extLst>
                  <a:ext uri="{FF2B5EF4-FFF2-40B4-BE49-F238E27FC236}">
                    <a16:creationId xmlns:a16="http://schemas.microsoft.com/office/drawing/2014/main" id="{357FFEE9-5136-723F-3E3E-65C86B6C9270}"/>
                  </a:ext>
                </a:extLst>
              </p:cNvPr>
              <p:cNvSpPr txBox="1">
                <a:spLocks noRot="1" noChangeAspect="1" noMove="1" noResize="1" noEditPoints="1" noAdjustHandles="1" noChangeArrowheads="1" noChangeShapeType="1" noTextEdit="1"/>
              </p:cNvSpPr>
              <p:nvPr/>
            </p:nvSpPr>
            <p:spPr>
              <a:xfrm>
                <a:off x="599440" y="518160"/>
                <a:ext cx="10982960" cy="6796156"/>
              </a:xfrm>
              <a:prstGeom prst="rect">
                <a:avLst/>
              </a:prstGeom>
              <a:blipFill>
                <a:blip r:embed="rId2"/>
                <a:stretch>
                  <a:fillRect l="-888" t="-807" r="-888"/>
                </a:stretch>
              </a:blipFill>
            </p:spPr>
            <p:txBody>
              <a:bodyPr/>
              <a:lstStyle/>
              <a:p>
                <a:r>
                  <a:rPr lang="en-US">
                    <a:noFill/>
                  </a:rPr>
                  <a:t> </a:t>
                </a:r>
              </a:p>
            </p:txBody>
          </p:sp>
        </mc:Fallback>
      </mc:AlternateContent>
    </p:spTree>
    <p:extLst>
      <p:ext uri="{BB962C8B-B14F-4D97-AF65-F5344CB8AC3E}">
        <p14:creationId xmlns:p14="http://schemas.microsoft.com/office/powerpoint/2010/main" val="1665299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CDC435-692C-5811-2A02-444E72F425DD}"/>
                  </a:ext>
                </a:extLst>
              </p:cNvPr>
              <p:cNvSpPr txBox="1"/>
              <p:nvPr/>
            </p:nvSpPr>
            <p:spPr>
              <a:xfrm>
                <a:off x="599440" y="538480"/>
                <a:ext cx="11013440" cy="5877571"/>
              </a:xfrm>
              <a:prstGeom prst="rect">
                <a:avLst/>
              </a:prstGeom>
              <a:noFill/>
            </p:spPr>
            <p:txBody>
              <a:bodyPr wrap="square" rtlCol="0">
                <a:spAutoFit/>
              </a:bodyPr>
              <a:lstStyle/>
              <a:p>
                <a:pPr algn="just"/>
                <a:endParaRPr lang="en-US" sz="2400" dirty="0"/>
              </a:p>
              <a:p>
                <a:pPr marL="342900" indent="-342900" algn="just">
                  <a:buFont typeface="Wingdings" panose="05000000000000000000" pitchFamily="2" charset="2"/>
                  <a:buChar char="Ø"/>
                </a:pPr>
                <a:r>
                  <a:rPr lang="en-US" sz="2400" dirty="0"/>
                  <a:t>If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oMath>
                </a14:m>
                <a:r>
                  <a:rPr lang="en-US" sz="2400" dirty="0"/>
                  <a:t> and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rPr>
                          <m:t>𝟏</m:t>
                        </m:r>
                      </m:sub>
                    </m:sSub>
                  </m:oMath>
                </a14:m>
                <a:r>
                  <a:rPr lang="en-US" sz="2400" dirty="0"/>
                  <a:t> are given in </a:t>
                </a:r>
                <a14:m>
                  <m:oMath xmlns:m="http://schemas.openxmlformats.org/officeDocument/2006/math">
                    <m:r>
                      <a:rPr lang="en-US" sz="2400" b="1" i="1" dirty="0" smtClean="0">
                        <a:latin typeface="Cambria Math" panose="02040503050406030204" pitchFamily="18" charset="0"/>
                      </a:rPr>
                      <m:t>𝒅𝑩</m:t>
                    </m:r>
                  </m:oMath>
                </a14:m>
                <a:r>
                  <a:rPr lang="en-US" sz="2400" dirty="0"/>
                  <a:t>,  then the order of filter is</a:t>
                </a:r>
              </a:p>
              <a:p>
                <a:pPr algn="just"/>
                <a:r>
                  <a:rPr lang="en-US" sz="240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r>
                              <a:rPr lang="en-US" sz="2400" b="1" i="1" smtClean="0">
                                <a:latin typeface="Cambria Math" panose="02040503050406030204" pitchFamily="18" charset="0"/>
                              </a:rPr>
                              <m:t>𝟏𝟎</m:t>
                            </m:r>
                          </m:e>
                          <m:sup>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rPr>
                                  <m:t>𝟐</m:t>
                                </m:r>
                              </m:sub>
                            </m:sSub>
                            <m:r>
                              <a:rPr lang="en-US" sz="2400" b="1" i="1">
                                <a:latin typeface="Cambria Math" panose="02040503050406030204" pitchFamily="18" charset="0"/>
                              </a:rPr>
                              <m:t>𝒅𝑩</m:t>
                            </m:r>
                          </m:sup>
                        </m:sSup>
                        <m:r>
                          <a:rPr lang="en-US" sz="2400" b="1" i="1" smtClean="0">
                            <a:latin typeface="Cambria Math" panose="02040503050406030204" pitchFamily="18" charset="0"/>
                          </a:rPr>
                          <m:t> − </m:t>
                        </m:r>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m:t>
                            </m:r>
                            <m:r>
                              <a:rPr lang="en-US" sz="2400" b="1" i="1">
                                <a:latin typeface="Cambria Math" panose="02040503050406030204" pitchFamily="18" charset="0"/>
                              </a:rPr>
                              <m:t>𝟏𝟎</m:t>
                            </m:r>
                          </m:e>
                          <m:sup>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𝟏</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a:latin typeface="Cambria Math" panose="02040503050406030204" pitchFamily="18" charset="0"/>
                              </a:rPr>
                              <m:t>𝒅𝑩</m:t>
                            </m:r>
                          </m:sup>
                        </m:sSup>
                        <m:r>
                          <a:rPr lang="en-US" sz="2400" b="1" i="1" smtClean="0">
                            <a:latin typeface="Cambria Math" panose="02040503050406030204" pitchFamily="18" charset="0"/>
                          </a:rPr>
                          <m:t> </m:t>
                        </m:r>
                        <m:r>
                          <a:rPr lang="en-US" sz="2400" b="1" i="1">
                            <a:latin typeface="Cambria Math" panose="02040503050406030204" pitchFamily="18" charset="0"/>
                          </a:rPr>
                          <m:t>−</m:t>
                        </m:r>
                        <m:r>
                          <a:rPr lang="en-US" sz="2400" b="1" i="1" smtClean="0">
                            <a:latin typeface="Cambria Math" panose="02040503050406030204" pitchFamily="18" charset="0"/>
                          </a:rPr>
                          <m:t> </m:t>
                        </m:r>
                        <m:r>
                          <a:rPr lang="en-US" sz="2400" b="1" i="1">
                            <a:latin typeface="Cambria Math" panose="02040503050406030204" pitchFamily="18" charset="0"/>
                          </a:rPr>
                          <m:t>𝟏</m:t>
                        </m:r>
                        <m:r>
                          <a:rPr lang="en-US" sz="2400" b="1" i="1">
                            <a:latin typeface="Cambria Math" panose="02040503050406030204" pitchFamily="18" charset="0"/>
                          </a:rPr>
                          <m:t>)</m:t>
                        </m:r>
                      </m:num>
                      <m:den>
                        <m:r>
                          <a:rPr lang="en-US" sz="2400" b="1">
                            <a:latin typeface="Cambria Math" panose="02040503050406030204" pitchFamily="18" charset="0"/>
                          </a:rPr>
                          <m:t>𝐥𝐨𝐠</m:t>
                        </m:r>
                        <m:r>
                          <a:rPr lang="en-US" sz="2400" b="1" i="1">
                            <a:latin typeface="Cambria Math" panose="02040503050406030204" pitchFamily="18" charset="0"/>
                          </a:rPr>
                          <m:t>⁡(</m:t>
                        </m:r>
                        <m:f>
                          <m:fPr>
                            <m:ctrlPr>
                              <a:rPr lang="en-US" sz="2400" b="1" i="1">
                                <a:latin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𝒔</m:t>
                                </m:r>
                              </m:sub>
                            </m:sSub>
                          </m:num>
                          <m:den>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𝒑</m:t>
                                </m:r>
                              </m:sub>
                            </m:sSub>
                          </m:den>
                        </m:f>
                        <m:r>
                          <a:rPr lang="en-US" sz="2400" b="1" i="1">
                            <a:latin typeface="Cambria Math" panose="02040503050406030204" pitchFamily="18" charset="0"/>
                          </a:rPr>
                          <m:t>)</m:t>
                        </m:r>
                      </m:den>
                    </m:f>
                    <m:r>
                      <a:rPr lang="en-US" sz="2400" b="1" i="1" smtClean="0">
                        <a:latin typeface="Cambria Math" panose="02040503050406030204" pitchFamily="18" charset="0"/>
                      </a:rPr>
                      <m:t>}</m:t>
                    </m:r>
                  </m:oMath>
                </a14:m>
                <a:endParaRPr lang="en-US" sz="2400" b="1" dirty="0"/>
              </a:p>
              <a:p>
                <a:pPr algn="just"/>
                <a:endParaRPr lang="en-US" sz="2400" b="1" dirty="0"/>
              </a:p>
              <a:p>
                <a:pPr marL="457200" indent="-457200" algn="just">
                  <a:buFont typeface="+mj-lt"/>
                  <a:buAutoNum type="alphaLcPeriod" startAt="2"/>
                </a:pPr>
                <a:r>
                  <a:rPr lang="en-US" sz="2400" b="1" dirty="0">
                    <a:solidFill>
                      <a:schemeClr val="accent6"/>
                    </a:solidFill>
                  </a:rPr>
                  <a:t>Cutoff Frequency:</a:t>
                </a:r>
              </a:p>
              <a:p>
                <a:pPr marL="342900" indent="-342900" algn="just">
                  <a:buFont typeface="Wingdings" panose="05000000000000000000" pitchFamily="2" charset="2"/>
                  <a:buChar char="Ø"/>
                </a:pPr>
                <a:r>
                  <a:rPr lang="en-US" sz="2400" dirty="0"/>
                  <a:t>The </a:t>
                </a:r>
                <a:r>
                  <a:rPr lang="en-US" sz="2400" b="1" i="1" dirty="0"/>
                  <a:t>cutoff frequency of analog filter</a:t>
                </a:r>
                <a:r>
                  <a:rPr lang="en-US" sz="2400" dirty="0"/>
                  <a:t> is given by the equation:</a:t>
                </a:r>
              </a:p>
              <a:p>
                <a:pPr marL="514350" indent="-514350" algn="just">
                  <a:buFont typeface="+mj-lt"/>
                  <a:buAutoNum type="romanLcPeriod"/>
                </a:pPr>
                <a:r>
                  <a:rPr lang="en-US" sz="2400" b="1" dirty="0"/>
                  <a:t>If digital filter’s cutoff frequency is given:</a:t>
                </a:r>
                <a:r>
                  <a:rPr lang="en-US" sz="2400" dirty="0"/>
                  <a:t> </a:t>
                </a:r>
              </a:p>
              <a:p>
                <a:pPr algn="just"/>
                <a:r>
                  <a:rPr lang="en-US" sz="2400" b="1" dirty="0"/>
                  <a:t> 		</a:t>
                </a:r>
                <a14:m>
                  <m:oMath xmlns:m="http://schemas.openxmlformats.org/officeDocument/2006/math">
                    <m:sSub>
                      <m:sSubPr>
                        <m:ctrlPr>
                          <a:rPr lang="en-US" sz="2400" b="1" i="1">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Sub>
                    <m:r>
                      <a:rPr lang="en-US" sz="2400" b="1" i="1" smtClean="0">
                        <a:latin typeface="Cambria Math" panose="02040503050406030204" pitchFamily="18" charset="0"/>
                      </a:rPr>
                      <m:t>=</m:t>
                    </m:r>
                  </m:oMath>
                </a14:m>
                <a:r>
                  <a:rPr lang="en-US" sz="2400" b="1" dirty="0"/>
                  <a:t> </a:t>
                </a:r>
                <a14:m>
                  <m:oMath xmlns:m="http://schemas.openxmlformats.org/officeDocument/2006/math">
                    <m:f>
                      <m:fPr>
                        <m:ctrlPr>
                          <a:rPr lang="en-US" sz="2400" b="1" i="1">
                            <a:latin typeface="Cambria Math" panose="02040503050406030204" pitchFamily="18" charset="0"/>
                          </a:rPr>
                        </m:ctrlPr>
                      </m:fPr>
                      <m:num>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𝒄</m:t>
                            </m:r>
                          </m:sub>
                        </m:sSub>
                      </m:num>
                      <m:den>
                        <m:r>
                          <a:rPr lang="en-US" sz="2400" b="1" i="1" smtClean="0">
                            <a:latin typeface="Cambria Math" panose="02040503050406030204" pitchFamily="18" charset="0"/>
                          </a:rPr>
                          <m:t>𝑻</m:t>
                        </m:r>
                      </m:den>
                    </m:f>
                  </m:oMath>
                </a14:m>
                <a:r>
                  <a:rPr lang="en-US" sz="2400" b="1" dirty="0"/>
                  <a:t>  (For IIM)		 </a:t>
                </a:r>
                <a14:m>
                  <m:oMath xmlns:m="http://schemas.openxmlformats.org/officeDocument/2006/math">
                    <m:sSub>
                      <m:sSubPr>
                        <m:ctrlPr>
                          <a:rPr lang="en-US" sz="2400" b="1" i="1">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rPr>
                          <m:t>𝒄</m:t>
                        </m:r>
                      </m:sub>
                    </m:sSub>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𝟐</m:t>
                        </m:r>
                      </m:num>
                      <m:den>
                        <m:r>
                          <a:rPr lang="en-US" sz="2400" b="1" i="1">
                            <a:latin typeface="Cambria Math" panose="02040503050406030204" pitchFamily="18" charset="0"/>
                          </a:rPr>
                          <m:t>𝑻</m:t>
                        </m:r>
                      </m:den>
                    </m:f>
                    <m:r>
                      <a:rPr lang="en-US" sz="2400" b="1" i="1">
                        <a:latin typeface="Cambria Math" panose="02040503050406030204" pitchFamily="18" charset="0"/>
                      </a:rPr>
                      <m:t>𝒕𝒂𝒏</m:t>
                    </m:r>
                    <m:r>
                      <a:rPr lang="en-US" sz="2400" b="1" i="1">
                        <a:latin typeface="Cambria Math" panose="02040503050406030204" pitchFamily="18" charset="0"/>
                      </a:rPr>
                      <m:t>(</m:t>
                    </m:r>
                    <m:f>
                      <m:fPr>
                        <m:ctrlPr>
                          <a:rPr lang="en-US" sz="2400" b="1" i="1">
                            <a:latin typeface="Cambria Math" panose="02040503050406030204" pitchFamily="18" charset="0"/>
                          </a:rPr>
                        </m:ctrlPr>
                      </m:fPr>
                      <m:num>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a:latin typeface="Cambria Math" panose="02040503050406030204" pitchFamily="18" charset="0"/>
                                <a:ea typeface="Cambria Math" panose="02040503050406030204" pitchFamily="18" charset="0"/>
                              </a:rPr>
                              <m:t>𝒄</m:t>
                            </m:r>
                          </m:sub>
                        </m:sSub>
                      </m:num>
                      <m:den>
                        <m:r>
                          <a:rPr lang="en-US" sz="2400" b="1" i="1">
                            <a:latin typeface="Cambria Math" panose="02040503050406030204" pitchFamily="18" charset="0"/>
                          </a:rPr>
                          <m:t>𝟐</m:t>
                        </m:r>
                      </m:den>
                    </m:f>
                    <m:r>
                      <a:rPr lang="en-US" sz="2400">
                        <a:latin typeface="Cambria Math" panose="02040503050406030204" pitchFamily="18" charset="0"/>
                      </a:rPr>
                      <m:t>)</m:t>
                    </m:r>
                  </m:oMath>
                </a14:m>
                <a:r>
                  <a:rPr lang="en-US" sz="2400" b="1" dirty="0"/>
                  <a:t>   (For BLT)</a:t>
                </a:r>
              </a:p>
              <a:p>
                <a:pPr marL="514350" indent="-514350" algn="just">
                  <a:buFont typeface="+mj-lt"/>
                  <a:buAutoNum type="romanLcPeriod" startAt="2"/>
                </a:pPr>
                <a:r>
                  <a:rPr lang="en-US" sz="2400" b="1" dirty="0"/>
                  <a:t>If digital filter’s cutoff frequency is not given:</a:t>
                </a:r>
              </a:p>
              <a:p>
                <a:pPr algn="just"/>
                <a:r>
                  <a:rPr lang="en-US" sz="2400" b="1" dirty="0"/>
                  <a:t>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𝒄</m:t>
                        </m:r>
                      </m:sub>
                    </m:sSub>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𝒑</m:t>
                            </m:r>
                          </m:sub>
                        </m:sSub>
                      </m:num>
                      <m:den>
                        <m:sSup>
                          <m:sSupPr>
                            <m:ctrlPr>
                              <a:rPr lang="en-US" sz="2400" b="1" i="1">
                                <a:latin typeface="Cambria Math" panose="02040503050406030204" pitchFamily="18" charset="0"/>
                                <a:ea typeface="Cambria Math" panose="02040503050406030204" pitchFamily="18" charset="0"/>
                              </a:rPr>
                            </m:ctrlPr>
                          </m:sSupPr>
                          <m:e>
                            <m:d>
                              <m:dPr>
                                <m:begChr m:val="["/>
                                <m:endChr m:val="]"/>
                                <m:ctrlPr>
                                  <a:rPr lang="en-US" sz="2400" b="1" i="1">
                                    <a:latin typeface="Cambria Math" panose="02040503050406030204" pitchFamily="18" charset="0"/>
                                    <a:ea typeface="Cambria Math" panose="02040503050406030204" pitchFamily="18" charset="0"/>
                                  </a:rPr>
                                </m:ctrlPr>
                              </m:dPr>
                              <m:e>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den>
                                </m:f>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e>
                            </m:d>
                          </m:e>
                          <m:sup>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ea typeface="Cambria Math" panose="02040503050406030204" pitchFamily="18" charset="0"/>
                                  </a:rPr>
                                  <m:t>𝟐</m:t>
                                </m:r>
                                <m:r>
                                  <a:rPr lang="en-US" sz="2400" b="1" i="1">
                                    <a:latin typeface="Cambria Math" panose="02040503050406030204" pitchFamily="18" charset="0"/>
                                    <a:ea typeface="Cambria Math" panose="02040503050406030204" pitchFamily="18" charset="0"/>
                                  </a:rPr>
                                  <m:t>𝑵</m:t>
                                </m:r>
                              </m:den>
                            </m:f>
                          </m:sup>
                        </m:sSup>
                      </m:den>
                    </m:f>
                  </m:oMath>
                </a14:m>
                <a:r>
                  <a:rPr lang="en-US" sz="2400" b="1" dirty="0"/>
                  <a:t>			 In</a:t>
                </a:r>
                <a:r>
                  <a:rPr lang="en-US" sz="2400" dirty="0"/>
                  <a:t> </a:t>
                </a:r>
                <a14:m>
                  <m:oMath xmlns:m="http://schemas.openxmlformats.org/officeDocument/2006/math">
                    <m:r>
                      <a:rPr lang="en-US" sz="2400" b="1" i="1" dirty="0" smtClean="0">
                        <a:latin typeface="Cambria Math" panose="02040503050406030204" pitchFamily="18" charset="0"/>
                      </a:rPr>
                      <m:t>𝒅𝑩</m:t>
                    </m:r>
                  </m:oMath>
                </a14:m>
                <a:r>
                  <a:rPr lang="en-US" sz="2400" dirty="0"/>
                  <a:t>,</a:t>
                </a:r>
                <a:r>
                  <a:rPr lang="en-US" sz="2400" b="1" dirty="0">
                    <a:ea typeface="Cambria Math" panose="02040503050406030204" pitchFamily="18" charset="0"/>
                  </a:rPr>
                  <a:t>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𝒄</m:t>
                        </m:r>
                      </m:sub>
                    </m:sSub>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𝒑</m:t>
                            </m:r>
                          </m:sub>
                        </m:sSub>
                      </m:num>
                      <m:den>
                        <m:sSup>
                          <m:sSupPr>
                            <m:ctrlPr>
                              <a:rPr lang="en-US" sz="2400" b="1" i="1" smtClean="0">
                                <a:latin typeface="Cambria Math" panose="02040503050406030204" pitchFamily="18" charset="0"/>
                                <a:ea typeface="Cambria Math" panose="02040503050406030204" pitchFamily="18" charset="0"/>
                              </a:rPr>
                            </m:ctrlPr>
                          </m:sSupPr>
                          <m:e>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𝟏𝟎</m:t>
                                    </m:r>
                                    <m:r>
                                      <a:rPr lang="en-US" sz="2400" b="1" i="1" smtClean="0">
                                        <a:latin typeface="Cambria Math" panose="02040503050406030204" pitchFamily="18" charset="0"/>
                                        <a:ea typeface="Cambria Math" panose="02040503050406030204" pitchFamily="18" charset="0"/>
                                      </a:rPr>
                                      <m:t>)</m:t>
                                    </m:r>
                                  </m:e>
                                  <m:sup>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rPr>
                                          <m:t>𝟏</m:t>
                                        </m:r>
                                      </m:sub>
                                    </m:sSub>
                                  </m:sup>
                                </m:sSup>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 </m:t>
                                </m:r>
                              </m:e>
                            </m:d>
                          </m:e>
                          <m: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𝑵</m:t>
                                </m:r>
                              </m:den>
                            </m:f>
                          </m:sup>
                        </m:sSup>
                      </m:den>
                    </m:f>
                  </m:oMath>
                </a14:m>
                <a:endParaRPr lang="en-US" sz="2400" b="1" dirty="0"/>
              </a:p>
              <a:p>
                <a:pPr algn="just"/>
                <a:endParaRPr lang="en-US" sz="2400" b="1" dirty="0"/>
              </a:p>
              <a:p>
                <a:pPr algn="just"/>
                <a:r>
                  <a:rPr lang="en-US" sz="2400" b="1" dirty="0"/>
                  <a:t>			</a:t>
                </a:r>
              </a:p>
            </p:txBody>
          </p:sp>
        </mc:Choice>
        <mc:Fallback xmlns="">
          <p:sp>
            <p:nvSpPr>
              <p:cNvPr id="2" name="TextBox 1">
                <a:extLst>
                  <a:ext uri="{FF2B5EF4-FFF2-40B4-BE49-F238E27FC236}">
                    <a16:creationId xmlns:a16="http://schemas.microsoft.com/office/drawing/2014/main" id="{EBCDC435-692C-5811-2A02-444E72F425DD}"/>
                  </a:ext>
                </a:extLst>
              </p:cNvPr>
              <p:cNvSpPr txBox="1">
                <a:spLocks noRot="1" noChangeAspect="1" noMove="1" noResize="1" noEditPoints="1" noAdjustHandles="1" noChangeArrowheads="1" noChangeShapeType="1" noTextEdit="1"/>
              </p:cNvSpPr>
              <p:nvPr/>
            </p:nvSpPr>
            <p:spPr>
              <a:xfrm>
                <a:off x="599440" y="538480"/>
                <a:ext cx="11013440" cy="5877571"/>
              </a:xfrm>
              <a:prstGeom prst="rect">
                <a:avLst/>
              </a:prstGeom>
              <a:blipFill>
                <a:blip r:embed="rId2"/>
                <a:stretch>
                  <a:fillRect l="-885"/>
                </a:stretch>
              </a:blipFill>
            </p:spPr>
            <p:txBody>
              <a:bodyPr/>
              <a:lstStyle/>
              <a:p>
                <a:r>
                  <a:rPr lang="en-US">
                    <a:noFill/>
                  </a:rPr>
                  <a:t> </a:t>
                </a:r>
              </a:p>
            </p:txBody>
          </p:sp>
        </mc:Fallback>
      </mc:AlternateContent>
    </p:spTree>
    <p:extLst>
      <p:ext uri="{BB962C8B-B14F-4D97-AF65-F5344CB8AC3E}">
        <p14:creationId xmlns:p14="http://schemas.microsoft.com/office/powerpoint/2010/main" val="3496803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83C48E-81BA-83AD-EC61-F32BFD851108}"/>
                  </a:ext>
                </a:extLst>
              </p:cNvPr>
              <p:cNvSpPr txBox="1"/>
              <p:nvPr/>
            </p:nvSpPr>
            <p:spPr>
              <a:xfrm>
                <a:off x="579120" y="528320"/>
                <a:ext cx="11023600" cy="6473503"/>
              </a:xfrm>
              <a:prstGeom prst="rect">
                <a:avLst/>
              </a:prstGeom>
              <a:noFill/>
            </p:spPr>
            <p:txBody>
              <a:bodyPr wrap="square" rtlCol="0">
                <a:spAutoFit/>
              </a:bodyPr>
              <a:lstStyle/>
              <a:p>
                <a:pPr marL="457200" indent="-457200" algn="just">
                  <a:buFont typeface="+mj-lt"/>
                  <a:buAutoNum type="alphaLcPeriod" startAt="3"/>
                </a:pPr>
                <a:r>
                  <a:rPr lang="en-US" sz="2400" b="1" dirty="0">
                    <a:solidFill>
                      <a:schemeClr val="accent6"/>
                    </a:solidFill>
                  </a:rPr>
                  <a:t>Analog filter’s Edge Frequencies:</a:t>
                </a:r>
              </a:p>
              <a:p>
                <a:pPr marL="342900" indent="-342900" algn="just">
                  <a:buFont typeface="Wingdings" panose="05000000000000000000" pitchFamily="2" charset="2"/>
                  <a:buChar char="Ø"/>
                </a:pPr>
                <a:r>
                  <a:rPr lang="en-US" sz="2400" dirty="0"/>
                  <a:t>The values of analog filter’s edge frequencies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𝒑</m:t>
                        </m:r>
                      </m:sub>
                    </m:sSub>
                  </m:oMath>
                </a14:m>
                <a:r>
                  <a:rPr lang="en-US" sz="2400" dirty="0"/>
                  <a:t> and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𝒔</m:t>
                        </m:r>
                      </m:sub>
                    </m:sSub>
                  </m:oMath>
                </a14:m>
                <a:r>
                  <a:rPr lang="en-US" sz="2400" dirty="0"/>
                  <a:t> are obtained by using:</a:t>
                </a:r>
              </a:p>
              <a:p>
                <a:pPr algn="just"/>
                <a:endParaRPr lang="en-US" sz="2400" dirty="0"/>
              </a:p>
              <a:p>
                <a:pPr marL="514350" indent="-514350" algn="just">
                  <a:buFont typeface="+mj-lt"/>
                  <a:buAutoNum type="romanLcPeriod"/>
                </a:pPr>
                <a:r>
                  <a:rPr lang="en-US" sz="2400" dirty="0"/>
                  <a:t>For BLT,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a:latin typeface="Cambria Math" panose="02040503050406030204" pitchFamily="18" charset="0"/>
                      </a:rPr>
                      <m:t> </m:t>
                    </m:r>
                    <m:r>
                      <a:rPr lang="en-US" sz="2400" b="1" i="1">
                        <a:latin typeface="Cambria Math" panose="02040503050406030204" pitchFamily="18" charset="0"/>
                      </a:rPr>
                      <m:t>𝒕𝒂𝒏</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𝟐</m:t>
                        </m:r>
                      </m:den>
                    </m:f>
                    <m:r>
                      <a:rPr lang="en-US" sz="2400">
                        <a:latin typeface="Cambria Math" panose="02040503050406030204" pitchFamily="18" charset="0"/>
                      </a:rPr>
                      <m:t>)</m:t>
                    </m:r>
                  </m:oMath>
                </a14:m>
                <a:endParaRPr lang="en-US" sz="2400" dirty="0"/>
              </a:p>
              <a:p>
                <a:pPr algn="just"/>
                <a:endParaRPr lang="en-US" sz="2400" dirty="0"/>
              </a:p>
              <a:p>
                <a:pPr marL="514350" indent="-514350" algn="just">
                  <a:buFont typeface="+mj-lt"/>
                  <a:buAutoNum type="romanLcPeriod" startAt="2"/>
                </a:pPr>
                <a:r>
                  <a:rPr lang="en-US" sz="2400" dirty="0"/>
                  <a:t>For IIM,			</a:t>
                </a:r>
                <a:r>
                  <a:rPr lang="el-GR" sz="2400" b="1" dirty="0">
                    <a:ea typeface="Cambria Math" panose="02040503050406030204" pitchFamily="18" charset="0"/>
                  </a:rPr>
                  <a: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𝑻</m:t>
                        </m:r>
                      </m:den>
                    </m:f>
                  </m:oMath>
                </a14:m>
                <a:endParaRPr lang="en-US" sz="2400" dirty="0"/>
              </a:p>
              <a:p>
                <a:pPr algn="just"/>
                <a:endParaRPr lang="en-US" sz="2400" dirty="0"/>
              </a:p>
              <a:p>
                <a:pPr marL="457200" indent="-457200" algn="just">
                  <a:buFont typeface="+mj-lt"/>
                  <a:buAutoNum type="alphaLcPeriod" startAt="4"/>
                </a:pPr>
                <a:r>
                  <a:rPr lang="en-US" sz="2400" b="1" dirty="0">
                    <a:solidFill>
                      <a:schemeClr val="accent6"/>
                    </a:solidFill>
                  </a:rPr>
                  <a:t>Poles of Butterworth Filter:</a:t>
                </a:r>
              </a:p>
              <a:p>
                <a:pPr marL="342900" indent="-342900" algn="just">
                  <a:buFont typeface="Wingdings" panose="05000000000000000000" pitchFamily="2" charset="2"/>
                  <a:buChar char="Ø"/>
                </a:pPr>
                <a:r>
                  <a:rPr lang="en-US" sz="2400" dirty="0"/>
                  <a:t>The poles of analog filters are obtained by the equation:</a:t>
                </a:r>
              </a:p>
              <a:p>
                <a:pPr algn="just"/>
                <a:endParaRPr lang="en-US" sz="2400" dirty="0"/>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Sub>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r>
                          <a:rPr lang="en-US" sz="2400" b="1" i="1" smtClean="0">
                            <a:latin typeface="Cambria Math" panose="02040503050406030204" pitchFamily="18" charset="0"/>
                          </a:rPr>
                          <m:t> </m:t>
                        </m:r>
                      </m:e>
                      <m:sup>
                        <m:f>
                          <m:fPr>
                            <m:ctrlPr>
                              <a:rPr lang="en-US" sz="2400" b="1" i="1" smtClean="0">
                                <a:latin typeface="Cambria Math" panose="02040503050406030204" pitchFamily="18" charset="0"/>
                              </a:rPr>
                            </m:ctrlPr>
                          </m:fPr>
                          <m:num>
                            <m:r>
                              <a:rPr lang="en-US" sz="2400" b="1" i="1">
                                <a:latin typeface="Cambria Math" panose="02040503050406030204" pitchFamily="18" charset="0"/>
                              </a:rPr>
                              <m:t>𝒋</m:t>
                            </m:r>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𝒌</m:t>
                            </m:r>
                            <m:r>
                              <a:rPr lang="en-US" sz="2400" b="1" i="1">
                                <a:latin typeface="Cambria Math" panose="02040503050406030204" pitchFamily="18" charset="0"/>
                              </a:rPr>
                              <m:t>+</m:t>
                            </m:r>
                            <m:r>
                              <a:rPr lang="en-US" sz="2400" b="1" i="1">
                                <a:latin typeface="Cambria Math" panose="02040503050406030204" pitchFamily="18" charset="0"/>
                              </a:rPr>
                              <m:t>𝑵</m:t>
                            </m:r>
                            <m:r>
                              <a:rPr lang="en-US" sz="2400" b="1" i="1" smtClean="0">
                                <a:latin typeface="Cambria Math" panose="02040503050406030204" pitchFamily="18" charset="0"/>
                              </a:rPr>
                              <m:t>+</m:t>
                            </m:r>
                            <m:r>
                              <a:rPr lang="en-US" sz="2400" b="1" i="1">
                                <a:latin typeface="Cambria Math" panose="02040503050406030204" pitchFamily="18" charset="0"/>
                              </a:rPr>
                              <m:t>𝟏</m:t>
                            </m:r>
                            <m:r>
                              <a:rPr lang="en-US" sz="2400" b="1" i="1">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rPr>
                              <m:t>𝟐</m:t>
                            </m:r>
                            <m:r>
                              <a:rPr lang="en-US" sz="2400" b="1" i="1" smtClean="0">
                                <a:latin typeface="Cambria Math" panose="02040503050406030204" pitchFamily="18" charset="0"/>
                              </a:rPr>
                              <m:t>𝑵</m:t>
                            </m:r>
                          </m:den>
                        </m:f>
                      </m:sup>
                    </m:sSup>
                  </m:oMath>
                </a14:m>
                <a:r>
                  <a:rPr lang="en-US" sz="2400" b="1" dirty="0"/>
                  <a:t> , </a:t>
                </a:r>
                <a14:m>
                  <m:oMath xmlns:m="http://schemas.openxmlformats.org/officeDocument/2006/math">
                    <m:r>
                      <a:rPr lang="en-US" sz="2400" b="1" i="1">
                        <a:latin typeface="Cambria Math" panose="02040503050406030204" pitchFamily="18" charset="0"/>
                      </a:rPr>
                      <m:t>𝒌</m:t>
                    </m:r>
                    <m:r>
                      <a:rPr lang="en-US" sz="2400" b="1" i="1"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𝑵</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oMath>
                </a14:m>
                <a:endParaRPr lang="en-US" sz="2400" b="1" dirty="0"/>
              </a:p>
              <a:p>
                <a:pPr algn="just"/>
                <a:endParaRPr lang="en-US" sz="2400" b="1" dirty="0"/>
              </a:p>
              <a:p>
                <a:pPr algn="just"/>
                <a:endParaRPr lang="en-US" sz="2400" b="1" dirty="0"/>
              </a:p>
              <a:p>
                <a:pPr algn="just"/>
                <a:endParaRPr lang="en-US" sz="2400" b="1" dirty="0"/>
              </a:p>
              <a:p>
                <a:pPr algn="just"/>
                <a:endParaRPr lang="en-US" sz="2400" b="1" dirty="0"/>
              </a:p>
              <a:p>
                <a:pPr algn="just"/>
                <a:endParaRPr lang="en-US" sz="2400" dirty="0"/>
              </a:p>
            </p:txBody>
          </p:sp>
        </mc:Choice>
        <mc:Fallback xmlns="">
          <p:sp>
            <p:nvSpPr>
              <p:cNvPr id="2" name="TextBox 1">
                <a:extLst>
                  <a:ext uri="{FF2B5EF4-FFF2-40B4-BE49-F238E27FC236}">
                    <a16:creationId xmlns:a16="http://schemas.microsoft.com/office/drawing/2014/main" id="{CB83C48E-81BA-83AD-EC61-F32BFD851108}"/>
                  </a:ext>
                </a:extLst>
              </p:cNvPr>
              <p:cNvSpPr txBox="1">
                <a:spLocks noRot="1" noChangeAspect="1" noMove="1" noResize="1" noEditPoints="1" noAdjustHandles="1" noChangeArrowheads="1" noChangeShapeType="1" noTextEdit="1"/>
              </p:cNvSpPr>
              <p:nvPr/>
            </p:nvSpPr>
            <p:spPr>
              <a:xfrm>
                <a:off x="579120" y="528320"/>
                <a:ext cx="11023600" cy="6473503"/>
              </a:xfrm>
              <a:prstGeom prst="rect">
                <a:avLst/>
              </a:prstGeom>
              <a:blipFill>
                <a:blip r:embed="rId2"/>
                <a:stretch>
                  <a:fillRect l="-885" t="-942"/>
                </a:stretch>
              </a:blipFill>
            </p:spPr>
            <p:txBody>
              <a:bodyPr/>
              <a:lstStyle/>
              <a:p>
                <a:r>
                  <a:rPr lang="en-US">
                    <a:noFill/>
                  </a:rPr>
                  <a:t> </a:t>
                </a:r>
              </a:p>
            </p:txBody>
          </p:sp>
        </mc:Fallback>
      </mc:AlternateContent>
    </p:spTree>
    <p:extLst>
      <p:ext uri="{BB962C8B-B14F-4D97-AF65-F5344CB8AC3E}">
        <p14:creationId xmlns:p14="http://schemas.microsoft.com/office/powerpoint/2010/main" val="2053115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200DAE-3CC1-0F86-4679-0273D8F325C5}"/>
                  </a:ext>
                </a:extLst>
              </p:cNvPr>
              <p:cNvSpPr txBox="1"/>
              <p:nvPr/>
            </p:nvSpPr>
            <p:spPr>
              <a:xfrm>
                <a:off x="599440" y="528320"/>
                <a:ext cx="11023600" cy="5444952"/>
              </a:xfrm>
              <a:prstGeom prst="rect">
                <a:avLst/>
              </a:prstGeom>
              <a:noFill/>
            </p:spPr>
            <p:txBody>
              <a:bodyPr wrap="square" rtlCol="0">
                <a:spAutoFit/>
              </a:bodyPr>
              <a:lstStyle/>
              <a:p>
                <a:pPr marL="457200" indent="-457200" algn="just">
                  <a:buFont typeface="+mj-lt"/>
                  <a:buAutoNum type="alphaLcPeriod" startAt="5"/>
                </a:pPr>
                <a:r>
                  <a:rPr lang="en-US" sz="2400" b="1" dirty="0">
                    <a:solidFill>
                      <a:schemeClr val="accent6"/>
                    </a:solidFill>
                  </a:rPr>
                  <a:t>Transfer Function of Analog Filter:</a:t>
                </a:r>
              </a:p>
              <a:p>
                <a:pPr marL="342900" indent="-342900" algn="just">
                  <a:buFont typeface="Wingdings" panose="05000000000000000000" pitchFamily="2" charset="2"/>
                  <a:buChar char="Ø"/>
                </a:pPr>
                <a:r>
                  <a:rPr lang="en-US" sz="2400" dirty="0"/>
                  <a:t>The transfer function of analog filter is given by</a:t>
                </a:r>
              </a:p>
              <a:p>
                <a:pPr algn="just"/>
                <a:endParaRPr lang="en-US" sz="2400" dirty="0"/>
              </a:p>
              <a:p>
                <a:pPr algn="just"/>
                <a:r>
                  <a:rPr lang="en-US" sz="240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Sup>
                          <m:sSubSupPr>
                            <m:ctrlPr>
                              <a:rPr lang="en-US" sz="2400" b="1" i="1" smtClean="0">
                                <a:latin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𝑵</m:t>
                            </m:r>
                          </m:sup>
                        </m:sSubSup>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𝟏</m:t>
                                </m:r>
                              </m:sub>
                            </m:sSub>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smtClean="0">
                                    <a:latin typeface="Cambria Math" panose="02040503050406030204" pitchFamily="18" charset="0"/>
                                  </a:rPr>
                                  <m:t>𝟐</m:t>
                                </m:r>
                              </m:sub>
                            </m:sSub>
                          </m:e>
                        </m:d>
                        <m:d>
                          <m:dPr>
                            <m:ctrlPr>
                              <a:rPr lang="en-US" sz="2400" b="1" i="1">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smtClean="0">
                                    <a:latin typeface="Cambria Math" panose="02040503050406030204" pitchFamily="18" charset="0"/>
                                  </a:rPr>
                                  <m:t>𝟑</m:t>
                                </m:r>
                              </m:sub>
                            </m:sSub>
                          </m:e>
                        </m:d>
                        <m:r>
                          <a:rPr lang="en-US" sz="2400" b="1" i="1" smtClean="0">
                            <a:latin typeface="Cambria Math" panose="02040503050406030204" pitchFamily="18" charset="0"/>
                          </a:rPr>
                          <m:t>……</m:t>
                        </m:r>
                      </m:den>
                    </m:f>
                  </m:oMath>
                </a14:m>
                <a:endParaRPr lang="en-US" sz="2400" b="1" dirty="0"/>
              </a:p>
              <a:p>
                <a:pPr marL="342900" indent="-342900" algn="just">
                  <a:buFont typeface="Arial" panose="020B0604020202020204" pitchFamily="34" charset="0"/>
                  <a:buChar char="•"/>
                </a:pPr>
                <a:r>
                  <a:rPr lang="en-US" sz="2400" b="1" dirty="0"/>
                  <a:t>Case:</a:t>
                </a:r>
              </a:p>
              <a:p>
                <a:pPr marL="342900" indent="-342900" algn="just">
                  <a:buFont typeface="Wingdings" panose="05000000000000000000" pitchFamily="2" charset="2"/>
                  <a:buChar char="Ø"/>
                </a:pPr>
                <a:r>
                  <a:rPr lang="en-US" sz="2400" dirty="0"/>
                  <a:t>If the </a:t>
                </a:r>
                <a:r>
                  <a:rPr lang="en-US" sz="2400" b="1" i="1" dirty="0"/>
                  <a:t>poles are complex conjugate</a:t>
                </a:r>
                <a:r>
                  <a:rPr lang="en-US" sz="2400" dirty="0"/>
                  <a:t> then</a:t>
                </a:r>
              </a:p>
              <a:p>
                <a:pPr algn="just"/>
                <a:r>
                  <a:rPr lang="en-US" sz="240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Sup>
                          <m:sSubSupPr>
                            <m:ctrlPr>
                              <a:rPr lang="en-US" sz="2400" b="1" i="1" smtClean="0">
                                <a:latin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𝑵</m:t>
                            </m:r>
                          </m:sup>
                        </m:sSubSup>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𝟏</m:t>
                                </m:r>
                              </m:sub>
                            </m:sSub>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rPr>
                                  <m:t>𝟏</m:t>
                                </m:r>
                              </m:sub>
                              <m:sup>
                                <m:r>
                                  <a:rPr lang="en-US" sz="2400" b="1" i="1" smtClean="0">
                                    <a:latin typeface="Cambria Math" panose="02040503050406030204" pitchFamily="18" charset="0"/>
                                  </a:rPr>
                                  <m:t>∗</m:t>
                                </m:r>
                              </m:sup>
                            </m:sSubSup>
                          </m:e>
                        </m:d>
                        <m:d>
                          <m:dPr>
                            <m:ctrlPr>
                              <a:rPr lang="en-US" sz="2400" b="1" i="1">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smtClean="0">
                                    <a:latin typeface="Cambria Math" panose="02040503050406030204" pitchFamily="18" charset="0"/>
                                  </a:rPr>
                                  <m:t>𝟐</m:t>
                                </m:r>
                              </m:sub>
                            </m:sSub>
                          </m:e>
                        </m:d>
                        <m:d>
                          <m:dPr>
                            <m:ctrlPr>
                              <a:rPr lang="en-US" sz="2400" b="1" i="1">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𝑷</m:t>
                                </m:r>
                              </m:e>
                              <m:sub>
                                <m:r>
                                  <a:rPr lang="en-US" sz="2400" b="1" i="1" smtClean="0">
                                    <a:latin typeface="Cambria Math" panose="02040503050406030204" pitchFamily="18" charset="0"/>
                                  </a:rPr>
                                  <m:t>𝟐</m:t>
                                </m:r>
                              </m:sub>
                              <m:sup>
                                <m:r>
                                  <a:rPr lang="en-US" sz="2400" b="1" i="1">
                                    <a:latin typeface="Cambria Math" panose="02040503050406030204" pitchFamily="18" charset="0"/>
                                  </a:rPr>
                                  <m:t>∗</m:t>
                                </m:r>
                              </m:sup>
                            </m:sSubSup>
                          </m:e>
                        </m:d>
                        <m:r>
                          <a:rPr lang="en-US" sz="2400" b="1" i="1" smtClean="0">
                            <a:latin typeface="Cambria Math" panose="02040503050406030204" pitchFamily="18" charset="0"/>
                          </a:rPr>
                          <m:t>……</m:t>
                        </m:r>
                      </m:den>
                    </m:f>
                  </m:oMath>
                </a14:m>
                <a:endParaRPr lang="en-US" sz="2400" b="1" dirty="0"/>
              </a:p>
              <a:p>
                <a:pPr algn="just"/>
                <a:endParaRPr lang="en-US" sz="2400" b="1" dirty="0"/>
              </a:p>
              <a:p>
                <a:pPr marL="457200" indent="-457200" algn="just">
                  <a:buFont typeface="+mj-lt"/>
                  <a:buAutoNum type="alphaLcPeriod" startAt="6"/>
                </a:pPr>
                <a:r>
                  <a:rPr lang="en-US" sz="2400" b="1" dirty="0">
                    <a:solidFill>
                      <a:schemeClr val="accent6"/>
                    </a:solidFill>
                  </a:rPr>
                  <a:t>System Function of Digital Filter:</a:t>
                </a:r>
              </a:p>
              <a:p>
                <a:pPr marL="342900" indent="-342900" algn="just">
                  <a:buFont typeface="Wingdings" panose="05000000000000000000" pitchFamily="2" charset="2"/>
                  <a:buChar char="Ø"/>
                </a:pPr>
                <a:r>
                  <a:rPr lang="en-US" sz="2400" dirty="0"/>
                  <a:t>Design of digital filter is the conversion of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oMath>
                </a14:m>
                <a:r>
                  <a:rPr lang="en-US" sz="2400" dirty="0"/>
                  <a:t> into </a:t>
                </a:r>
                <a14:m>
                  <m:oMath xmlns:m="http://schemas.openxmlformats.org/officeDocument/2006/math">
                    <m:r>
                      <a:rPr lang="en-US" sz="2400" b="1" i="1">
                        <a:latin typeface="Cambria Math" panose="02040503050406030204" pitchFamily="18" charset="0"/>
                      </a:rPr>
                      <m:t>𝑯</m:t>
                    </m:r>
                    <m:d>
                      <m:dPr>
                        <m:ctrlPr>
                          <a:rPr lang="en-US" sz="2400" b="1" i="1">
                            <a:latin typeface="Cambria Math" panose="02040503050406030204" pitchFamily="18" charset="0"/>
                          </a:rPr>
                        </m:ctrlPr>
                      </m:dPr>
                      <m:e>
                        <m:r>
                          <a:rPr lang="en-US" sz="2400" b="1" i="1" smtClean="0">
                            <a:latin typeface="Cambria Math" panose="02040503050406030204" pitchFamily="18" charset="0"/>
                          </a:rPr>
                          <m:t>𝒛</m:t>
                        </m:r>
                      </m:e>
                    </m:d>
                  </m:oMath>
                </a14:m>
                <a:r>
                  <a:rPr lang="en-US" sz="2400" dirty="0"/>
                  <a:t>.</a:t>
                </a:r>
              </a:p>
              <a:p>
                <a:pPr algn="just"/>
                <a:endParaRPr lang="en-US" sz="2400" b="1" dirty="0"/>
              </a:p>
              <a:p>
                <a:pPr algn="just"/>
                <a:endParaRPr lang="en-US" sz="2400" dirty="0"/>
              </a:p>
              <a:p>
                <a:pPr algn="just"/>
                <a:r>
                  <a:rPr lang="en-US" sz="2400" dirty="0"/>
                  <a:t>			</a:t>
                </a:r>
              </a:p>
            </p:txBody>
          </p:sp>
        </mc:Choice>
        <mc:Fallback xmlns="">
          <p:sp>
            <p:nvSpPr>
              <p:cNvPr id="2" name="TextBox 1">
                <a:extLst>
                  <a:ext uri="{FF2B5EF4-FFF2-40B4-BE49-F238E27FC236}">
                    <a16:creationId xmlns:a16="http://schemas.microsoft.com/office/drawing/2014/main" id="{D2200DAE-3CC1-0F86-4679-0273D8F325C5}"/>
                  </a:ext>
                </a:extLst>
              </p:cNvPr>
              <p:cNvSpPr txBox="1">
                <a:spLocks noRot="1" noChangeAspect="1" noMove="1" noResize="1" noEditPoints="1" noAdjustHandles="1" noChangeArrowheads="1" noChangeShapeType="1" noTextEdit="1"/>
              </p:cNvSpPr>
              <p:nvPr/>
            </p:nvSpPr>
            <p:spPr>
              <a:xfrm>
                <a:off x="599440" y="528320"/>
                <a:ext cx="11023600" cy="5444952"/>
              </a:xfrm>
              <a:prstGeom prst="rect">
                <a:avLst/>
              </a:prstGeom>
              <a:blipFill>
                <a:blip r:embed="rId2"/>
                <a:stretch>
                  <a:fillRect l="-884" t="-1120"/>
                </a:stretch>
              </a:blipFill>
            </p:spPr>
            <p:txBody>
              <a:bodyPr/>
              <a:lstStyle/>
              <a:p>
                <a:r>
                  <a:rPr lang="en-US">
                    <a:noFill/>
                  </a:rPr>
                  <a:t> </a:t>
                </a:r>
              </a:p>
            </p:txBody>
          </p:sp>
        </mc:Fallback>
      </mc:AlternateContent>
    </p:spTree>
    <p:extLst>
      <p:ext uri="{BB962C8B-B14F-4D97-AF65-F5344CB8AC3E}">
        <p14:creationId xmlns:p14="http://schemas.microsoft.com/office/powerpoint/2010/main" val="156737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9875F-15F8-3424-8D96-B1C3A0A76CD8}"/>
              </a:ext>
            </a:extLst>
          </p:cNvPr>
          <p:cNvSpPr txBox="1"/>
          <p:nvPr/>
        </p:nvSpPr>
        <p:spPr>
          <a:xfrm>
            <a:off x="599440" y="558800"/>
            <a:ext cx="11023600" cy="415498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 design of filters involves the following stages: </a:t>
            </a:r>
          </a:p>
          <a:p>
            <a:pPr marL="457200" indent="-457200" algn="just">
              <a:buFont typeface="+mj-lt"/>
              <a:buAutoNum type="arabicPeriod"/>
            </a:pPr>
            <a:r>
              <a:rPr lang="en-US" sz="2400" dirty="0"/>
              <a:t>Determine the specification of the desired properties of the system, </a:t>
            </a:r>
          </a:p>
          <a:p>
            <a:pPr marL="457200" indent="-457200" algn="just">
              <a:buFont typeface="+mj-lt"/>
              <a:buAutoNum type="arabicPeriod"/>
            </a:pPr>
            <a:r>
              <a:rPr lang="en-US" sz="2400" dirty="0"/>
              <a:t>The approximation of the specifications using (designing) a causal discrete-time system, and</a:t>
            </a:r>
          </a:p>
          <a:p>
            <a:pPr marL="457200" indent="-457200" algn="just">
              <a:buFont typeface="+mj-lt"/>
              <a:buAutoNum type="arabicPeriod"/>
            </a:pPr>
            <a:r>
              <a:rPr lang="en-US" sz="2400" dirty="0"/>
              <a:t>The realization of the system. </a:t>
            </a:r>
          </a:p>
          <a:p>
            <a:pPr algn="just"/>
            <a:endParaRPr lang="en-US" sz="2400" dirty="0"/>
          </a:p>
          <a:p>
            <a:pPr marL="342900" indent="-342900" algn="just">
              <a:buFont typeface="Wingdings" panose="05000000000000000000" pitchFamily="2" charset="2"/>
              <a:buChar char="Ø"/>
            </a:pPr>
            <a:r>
              <a:rPr lang="en-US" sz="2400" dirty="0"/>
              <a:t>Specifications are typically given in the frequency domain.</a:t>
            </a:r>
          </a:p>
          <a:p>
            <a:pPr marL="457200" indent="-457200" algn="just">
              <a:buFont typeface="+mj-lt"/>
              <a:buAutoNum type="arabicPeriod"/>
            </a:pPr>
            <a:endParaRPr lang="en-US" sz="2400" dirty="0"/>
          </a:p>
          <a:p>
            <a:pPr marL="342900" indent="-342900" algn="just">
              <a:buFont typeface="Wingdings" panose="05000000000000000000" pitchFamily="2" charset="2"/>
              <a:buChar char="Ø"/>
            </a:pPr>
            <a:r>
              <a:rPr lang="en-US" sz="2400" dirty="0"/>
              <a:t>Although these three steps are certainly not independent, we focus our attention primarily on the second step, the first being highly dependent on the application and the third dependent on the technology to be used for the implementation.</a:t>
            </a:r>
          </a:p>
        </p:txBody>
      </p:sp>
    </p:spTree>
    <p:extLst>
      <p:ext uri="{BB962C8B-B14F-4D97-AF65-F5344CB8AC3E}">
        <p14:creationId xmlns:p14="http://schemas.microsoft.com/office/powerpoint/2010/main" val="2984948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7BBE43-274C-7937-D8D9-149A662B4A31}"/>
                  </a:ext>
                </a:extLst>
              </p:cNvPr>
              <p:cNvSpPr txBox="1"/>
              <p:nvPr/>
            </p:nvSpPr>
            <p:spPr>
              <a:xfrm>
                <a:off x="579120" y="568960"/>
                <a:ext cx="11013440" cy="4439100"/>
              </a:xfrm>
              <a:prstGeom prst="rect">
                <a:avLst/>
              </a:prstGeom>
              <a:noFill/>
            </p:spPr>
            <p:txBody>
              <a:bodyPr wrap="square" rtlCol="0">
                <a:spAutoFit/>
              </a:bodyPr>
              <a:lstStyle/>
              <a:p>
                <a:pPr marL="342900" indent="-342900" algn="just">
                  <a:buFont typeface="Courier New" panose="02070309020205020404" pitchFamily="49" charset="0"/>
                  <a:buChar char="o"/>
                </a:pPr>
                <a:r>
                  <a:rPr lang="en-US" sz="2400" b="1" dirty="0">
                    <a:solidFill>
                      <a:schemeClr val="accent4"/>
                    </a:solidFill>
                  </a:rPr>
                  <a:t>Precedence Design Steps:</a:t>
                </a:r>
              </a:p>
              <a:p>
                <a:pPr marL="457200" indent="-457200" algn="just">
                  <a:buFont typeface="+mj-lt"/>
                  <a:buAutoNum type="arabicPeriod"/>
                </a:pPr>
                <a:r>
                  <a:rPr lang="en-US" sz="2400" dirty="0"/>
                  <a:t>Determination of the </a:t>
                </a:r>
                <a:r>
                  <a:rPr lang="en-US" sz="2400" b="1" i="1" dirty="0"/>
                  <a:t>analog filter’s edge frequencies</a:t>
                </a:r>
              </a:p>
              <a:p>
                <a:pPr marL="971550" lvl="1" indent="-514350" algn="just">
                  <a:buFont typeface="+mj-lt"/>
                  <a:buAutoNum type="romanLcPeriod"/>
                </a:pPr>
                <a:r>
                  <a:rPr lang="en-US" sz="2400" dirty="0"/>
                  <a:t>For BLT,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a:latin typeface="Cambria Math" panose="02040503050406030204" pitchFamily="18" charset="0"/>
                      </a:rPr>
                      <m:t> </m:t>
                    </m:r>
                    <m:r>
                      <a:rPr lang="en-US" sz="2400" b="1" i="1">
                        <a:latin typeface="Cambria Math" panose="02040503050406030204" pitchFamily="18" charset="0"/>
                      </a:rPr>
                      <m:t>𝒕𝒂𝒏</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𝟐</m:t>
                        </m:r>
                      </m:den>
                    </m:f>
                    <m:r>
                      <a:rPr lang="en-US" sz="2400">
                        <a:latin typeface="Cambria Math" panose="02040503050406030204" pitchFamily="18" charset="0"/>
                      </a:rPr>
                      <m:t>)</m:t>
                    </m:r>
                  </m:oMath>
                </a14:m>
                <a:endParaRPr lang="en-US" sz="2400" dirty="0"/>
              </a:p>
              <a:p>
                <a:pPr marL="971550" lvl="1" indent="-514350" algn="just">
                  <a:buFont typeface="+mj-lt"/>
                  <a:buAutoNum type="romanLcPeriod"/>
                </a:pPr>
                <a:r>
                  <a:rPr lang="en-US" sz="2400" dirty="0"/>
                  <a:t>For IIM,			</a:t>
                </a:r>
                <a:r>
                  <a:rPr lang="el-GR" sz="2400" b="1" dirty="0">
                    <a:ea typeface="Cambria Math" panose="02040503050406030204" pitchFamily="18" charset="0"/>
                  </a:rPr>
                  <a: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𝑻</m:t>
                        </m:r>
                      </m:den>
                    </m:f>
                  </m:oMath>
                </a14:m>
                <a:endParaRPr lang="en-US" sz="2400" dirty="0"/>
              </a:p>
              <a:p>
                <a:pPr lvl="1" algn="just"/>
                <a:endParaRPr lang="en-US" sz="2400" dirty="0"/>
              </a:p>
              <a:p>
                <a:pPr marL="457200" indent="-457200" algn="just">
                  <a:buFont typeface="+mj-lt"/>
                  <a:buAutoNum type="arabicPeriod" startAt="2"/>
                </a:pPr>
                <a:r>
                  <a:rPr lang="en-US" sz="2400" dirty="0"/>
                  <a:t>Determination of the </a:t>
                </a:r>
                <a:r>
                  <a:rPr lang="en-US" sz="2400" b="1" i="1" dirty="0"/>
                  <a:t>order of the filter, </a:t>
                </a:r>
                <a14:m>
                  <m:oMath xmlns:m="http://schemas.openxmlformats.org/officeDocument/2006/math">
                    <m:r>
                      <a:rPr lang="en-US" sz="2400" b="1" i="1" dirty="0" smtClean="0">
                        <a:latin typeface="Cambria Math" panose="02040503050406030204" pitchFamily="18" charset="0"/>
                      </a:rPr>
                      <m:t>𝑵</m:t>
                    </m:r>
                  </m:oMath>
                </a14:m>
                <a:endParaRPr lang="en-US" sz="2400" b="1" i="1" dirty="0"/>
              </a:p>
              <a:p>
                <a:pPr marL="457200" indent="-457200" algn="just">
                  <a:buFont typeface="+mj-lt"/>
                  <a:buAutoNum type="arabicPeriod" startAt="2"/>
                </a:pPr>
                <a:r>
                  <a:rPr lang="en-US" sz="2400" dirty="0"/>
                  <a:t>Determination of the </a:t>
                </a:r>
                <a:r>
                  <a:rPr lang="en-US" sz="2400" b="1" i="1" dirty="0"/>
                  <a:t>cutoff frequency,</a:t>
                </a:r>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Sub>
                  </m:oMath>
                </a14:m>
                <a:endParaRPr lang="en-US" sz="2400" dirty="0"/>
              </a:p>
              <a:p>
                <a:pPr marL="457200" indent="-457200" algn="just">
                  <a:buFont typeface="+mj-lt"/>
                  <a:buAutoNum type="arabicPeriod" startAt="2"/>
                </a:pPr>
                <a:r>
                  <a:rPr lang="en-US" sz="2400" dirty="0"/>
                  <a:t>Determination of the </a:t>
                </a:r>
                <a:r>
                  <a:rPr lang="en-US" sz="2400" b="1" i="1" dirty="0"/>
                  <a:t>poles of </a:t>
                </a:r>
                <a14:m>
                  <m:oMath xmlns:m="http://schemas.openxmlformats.org/officeDocument/2006/math">
                    <m:r>
                      <a:rPr lang="en-US" sz="2400" b="1" i="1" dirty="0" smtClean="0">
                        <a:latin typeface="Cambria Math" panose="02040503050406030204" pitchFamily="18" charset="0"/>
                      </a:rPr>
                      <m:t>𝑯</m:t>
                    </m:r>
                    <m:r>
                      <a:rPr lang="en-US" sz="2400" b="1" i="1" dirty="0" smtClean="0">
                        <a:latin typeface="Cambria Math" panose="02040503050406030204" pitchFamily="18" charset="0"/>
                      </a:rPr>
                      <m:t>(</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oMath>
                </a14:m>
                <a:endParaRPr lang="en-US" sz="2400" b="1" i="1" dirty="0"/>
              </a:p>
              <a:p>
                <a:pPr marL="457200" indent="-457200" algn="just">
                  <a:buFont typeface="+mj-lt"/>
                  <a:buAutoNum type="arabicPeriod" startAt="2"/>
                </a:pPr>
                <a:r>
                  <a:rPr lang="en-US" sz="2400" dirty="0"/>
                  <a:t>Determination of t</a:t>
                </a:r>
                <a:r>
                  <a:rPr lang="en-US" sz="2400" b="1" i="1" dirty="0"/>
                  <a:t>ransfer function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𝑯</m:t>
                        </m:r>
                      </m:e>
                      <m:sub>
                        <m:r>
                          <a:rPr lang="en-US" sz="2400" b="1" i="1" smtClean="0">
                            <a:latin typeface="Cambria Math" panose="02040503050406030204" pitchFamily="18" charset="0"/>
                          </a:rPr>
                          <m:t>𝒂</m:t>
                        </m:r>
                      </m:sub>
                    </m:sSub>
                    <m:r>
                      <a:rPr lang="en-US" sz="2400" b="1" i="1" smtClean="0">
                        <a:latin typeface="Cambria Math" panose="02040503050406030204" pitchFamily="18" charset="0"/>
                      </a:rPr>
                      <m:t>(</m:t>
                    </m:r>
                    <m:r>
                      <a:rPr lang="en-US" sz="2400" b="1" i="1" smtClean="0">
                        <a:latin typeface="Cambria Math" panose="02040503050406030204" pitchFamily="18" charset="0"/>
                      </a:rPr>
                      <m:t>𝒔</m:t>
                    </m:r>
                    <m:r>
                      <a:rPr lang="en-US" sz="2400" b="1" i="1" smtClean="0">
                        <a:latin typeface="Cambria Math" panose="02040503050406030204" pitchFamily="18" charset="0"/>
                      </a:rPr>
                      <m:t>)</m:t>
                    </m:r>
                  </m:oMath>
                </a14:m>
                <a:r>
                  <a:rPr lang="en-US" sz="2400" b="1" i="1" dirty="0"/>
                  <a:t> or </a:t>
                </a:r>
                <a14:m>
                  <m:oMath xmlns:m="http://schemas.openxmlformats.org/officeDocument/2006/math">
                    <m:r>
                      <a:rPr lang="en-US" sz="2400" b="1" i="1" dirty="0">
                        <a:latin typeface="Cambria Math" panose="02040503050406030204" pitchFamily="18" charset="0"/>
                      </a:rPr>
                      <m:t>𝑯</m:t>
                    </m:r>
                    <m:r>
                      <a:rPr lang="en-US" sz="2400" b="1" i="1" dirty="0">
                        <a:latin typeface="Cambria Math" panose="02040503050406030204" pitchFamily="18" charset="0"/>
                      </a:rPr>
                      <m:t>(</m:t>
                    </m:r>
                    <m:r>
                      <a:rPr lang="en-US" sz="2400" b="1" i="1" dirty="0">
                        <a:latin typeface="Cambria Math" panose="02040503050406030204" pitchFamily="18" charset="0"/>
                      </a:rPr>
                      <m:t>𝒔</m:t>
                    </m:r>
                    <m:r>
                      <a:rPr lang="en-US" sz="2400" b="1" i="1" dirty="0">
                        <a:latin typeface="Cambria Math" panose="02040503050406030204" pitchFamily="18" charset="0"/>
                      </a:rPr>
                      <m:t>)</m:t>
                    </m:r>
                  </m:oMath>
                </a14:m>
                <a:r>
                  <a:rPr lang="en-US" sz="2400" b="1" i="1" dirty="0"/>
                  <a:t> of analog filter</a:t>
                </a:r>
              </a:p>
              <a:p>
                <a:pPr marL="457200" indent="-457200" algn="just">
                  <a:buFont typeface="+mj-lt"/>
                  <a:buAutoNum type="arabicPeriod" startAt="2"/>
                </a:pPr>
                <a:r>
                  <a:rPr lang="en-US" sz="2400" dirty="0"/>
                  <a:t>Determination of </a:t>
                </a:r>
                <a:r>
                  <a:rPr lang="en-US" sz="2400" b="1" i="1" dirty="0"/>
                  <a:t>digital filter</a:t>
                </a:r>
                <a:r>
                  <a:rPr lang="en-US" sz="2400" dirty="0"/>
                  <a:t>, ( </a:t>
                </a:r>
                <a:r>
                  <a:rPr lang="en-US" sz="2400" b="1" i="1" dirty="0"/>
                  <a:t>determination of</a:t>
                </a:r>
                <a:r>
                  <a:rPr lang="en-US" sz="2400" dirty="0"/>
                  <a:t> </a:t>
                </a:r>
                <a14:m>
                  <m:oMath xmlns:m="http://schemas.openxmlformats.org/officeDocument/2006/math">
                    <m:r>
                      <a:rPr lang="en-US" sz="2400" b="1" i="1" smtClean="0">
                        <a:latin typeface="Cambria Math" panose="02040503050406030204" pitchFamily="18" charset="0"/>
                      </a:rPr>
                      <m:t>𝑯</m:t>
                    </m:r>
                    <m:d>
                      <m:dPr>
                        <m:ctrlPr>
                          <a:rPr lang="en-US" sz="2400" b="1" i="1">
                            <a:latin typeface="Cambria Math" panose="02040503050406030204" pitchFamily="18" charset="0"/>
                          </a:rPr>
                        </m:ctrlPr>
                      </m:dPr>
                      <m:e>
                        <m:r>
                          <a:rPr lang="en-US" sz="2400" b="1" i="1" smtClean="0">
                            <a:latin typeface="Cambria Math" panose="02040503050406030204" pitchFamily="18" charset="0"/>
                          </a:rPr>
                          <m:t>𝒛</m:t>
                        </m:r>
                      </m:e>
                    </m:d>
                  </m:oMath>
                </a14:m>
                <a:r>
                  <a:rPr lang="en-US" sz="2400" dirty="0"/>
                  <a:t>)</a:t>
                </a:r>
              </a:p>
              <a:p>
                <a:pPr lvl="8" algn="just"/>
                <a:endParaRPr lang="en-US" sz="2400" dirty="0"/>
              </a:p>
            </p:txBody>
          </p:sp>
        </mc:Choice>
        <mc:Fallback xmlns="">
          <p:sp>
            <p:nvSpPr>
              <p:cNvPr id="2" name="TextBox 1">
                <a:extLst>
                  <a:ext uri="{FF2B5EF4-FFF2-40B4-BE49-F238E27FC236}">
                    <a16:creationId xmlns:a16="http://schemas.microsoft.com/office/drawing/2014/main" id="{6E7BBE43-274C-7937-D8D9-149A662B4A31}"/>
                  </a:ext>
                </a:extLst>
              </p:cNvPr>
              <p:cNvSpPr txBox="1">
                <a:spLocks noRot="1" noChangeAspect="1" noMove="1" noResize="1" noEditPoints="1" noAdjustHandles="1" noChangeArrowheads="1" noChangeShapeType="1" noTextEdit="1"/>
              </p:cNvSpPr>
              <p:nvPr/>
            </p:nvSpPr>
            <p:spPr>
              <a:xfrm>
                <a:off x="579120" y="568960"/>
                <a:ext cx="11013440" cy="4439100"/>
              </a:xfrm>
              <a:prstGeom prst="rect">
                <a:avLst/>
              </a:prstGeom>
              <a:blipFill>
                <a:blip r:embed="rId2"/>
                <a:stretch>
                  <a:fillRect l="-885" t="-1097"/>
                </a:stretch>
              </a:blipFill>
            </p:spPr>
            <p:txBody>
              <a:bodyPr/>
              <a:lstStyle/>
              <a:p>
                <a:r>
                  <a:rPr lang="en-US">
                    <a:noFill/>
                  </a:rPr>
                  <a:t> </a:t>
                </a:r>
              </a:p>
            </p:txBody>
          </p:sp>
        </mc:Fallback>
      </mc:AlternateContent>
    </p:spTree>
    <p:extLst>
      <p:ext uri="{BB962C8B-B14F-4D97-AF65-F5344CB8AC3E}">
        <p14:creationId xmlns:p14="http://schemas.microsoft.com/office/powerpoint/2010/main" val="2560606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506062-6E4A-1CD4-859E-092BD0B0E69D}"/>
                  </a:ext>
                </a:extLst>
              </p:cNvPr>
              <p:cNvSpPr txBox="1"/>
              <p:nvPr/>
            </p:nvSpPr>
            <p:spPr>
              <a:xfrm>
                <a:off x="579120" y="538480"/>
                <a:ext cx="11013440" cy="5855449"/>
              </a:xfrm>
              <a:prstGeom prst="rect">
                <a:avLst/>
              </a:prstGeom>
              <a:noFill/>
            </p:spPr>
            <p:txBody>
              <a:bodyPr wrap="square" rtlCol="0">
                <a:spAutoFit/>
              </a:bodyPr>
              <a:lstStyle/>
              <a:p>
                <a:pPr algn="just"/>
                <a:r>
                  <a:rPr lang="en-US" sz="2400" b="1" dirty="0"/>
                  <a:t>Examples:</a:t>
                </a:r>
              </a:p>
              <a:p>
                <a:pPr marL="457200" indent="-457200" algn="just">
                  <a:buFont typeface="+mj-lt"/>
                  <a:buAutoNum type="arabicPeriod"/>
                </a:pPr>
                <a:r>
                  <a:rPr lang="en-US" sz="2400" b="1" dirty="0"/>
                  <a:t>Design a Butterworth filter using IIM method to satisfy the following conditions (specifications)</a:t>
                </a:r>
              </a:p>
              <a:p>
                <a:pPr algn="just"/>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𝟖</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m:rPr>
                            <m:nor/>
                          </m:rPr>
                          <a:rPr lang="en-US" sz="2400" b="1" dirty="0"/>
                          <m:t> </m:t>
                        </m:r>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r>
                      <a:rPr lang="el-GR" sz="2400" b="1" i="1">
                        <a:latin typeface="Cambria Math" panose="02040503050406030204" pitchFamily="18" charset="0"/>
                        <a:ea typeface="Cambria Math" panose="02040503050406030204" pitchFamily="18" charset="0"/>
                      </a:rPr>
                      <m:t>𝝅</m:t>
                    </m:r>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r>
                      <a:rPr lang="el-GR" sz="2400" b="1" i="1">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b="1" dirty="0"/>
                  <a:t>	</a:t>
                </a:r>
              </a:p>
              <a:p>
                <a:pPr algn="just"/>
                <a:r>
                  <a:rPr lang="en-US" sz="2400" b="1" dirty="0"/>
                  <a:t>Solution:</a:t>
                </a:r>
              </a:p>
              <a:p>
                <a:pPr marL="342900" indent="-342900" algn="just">
                  <a:buFont typeface="Wingdings" panose="05000000000000000000" pitchFamily="2" charset="2"/>
                  <a:buChar char="Ø"/>
                </a:pPr>
                <a:r>
                  <a:rPr lang="en-US" sz="2400" dirty="0"/>
                  <a:t>Comparing given equation with the standard discrete-time Butterworth filter</a:t>
                </a:r>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m:rPr>
                            <m:nor/>
                          </m:rPr>
                          <a:rPr lang="en-US" sz="2400" b="1" dirty="0"/>
                          <m:t> </m:t>
                        </m:r>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𝒑</m:t>
                        </m:r>
                      </m:sub>
                    </m:sSub>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b="1" dirty="0"/>
                  <a:t>	</a:t>
                </a:r>
              </a:p>
              <a:p>
                <a:pPr algn="just"/>
                <a:r>
                  <a:rPr lang="en-US" sz="2400" b="1" dirty="0"/>
                  <a:t>     </a:t>
                </a:r>
                <a:r>
                  <a:rPr lang="en-US" sz="2400" dirty="0"/>
                  <a:t>we get,</a:t>
                </a:r>
              </a:p>
              <a:p>
                <a:pPr algn="just"/>
                <a:r>
                  <a:rPr lang="en-US" sz="2400" dirty="0"/>
                  <a:t>		passband attenuation,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𝟖</m:t>
                    </m:r>
                  </m:oMath>
                </a14:m>
                <a:endParaRPr lang="en-US" sz="2400" dirty="0"/>
              </a:p>
              <a:p>
                <a:pPr algn="just"/>
                <a:r>
                  <a:rPr lang="en-US" sz="2400" dirty="0"/>
                  <a:t>		stopband attenuation,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m:t>
                    </m:r>
                  </m:oMath>
                </a14:m>
                <a:endParaRPr lang="en-US" sz="2400" dirty="0"/>
              </a:p>
              <a:p>
                <a:pPr algn="just"/>
                <a:r>
                  <a:rPr lang="en-US" sz="2400" dirty="0"/>
                  <a:t>		passband edge frequency,</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a:latin typeface="Cambria Math" panose="02040503050406030204" pitchFamily="18" charset="0"/>
                            <a:ea typeface="Cambria Math" panose="02040503050406030204" pitchFamily="18" charset="0"/>
                          </a:rPr>
                          <m:t>𝒑</m:t>
                        </m:r>
                      </m:sub>
                    </m:sSub>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𝟐</m:t>
                    </m:r>
                    <m:r>
                      <a:rPr lang="el-GR" sz="2400" b="1" i="1">
                        <a:latin typeface="Cambria Math" panose="02040503050406030204" pitchFamily="18" charset="0"/>
                        <a:ea typeface="Cambria Math" panose="02040503050406030204" pitchFamily="18" charset="0"/>
                      </a:rPr>
                      <m:t>𝝅</m:t>
                    </m:r>
                  </m:oMath>
                </a14:m>
                <a:r>
                  <a:rPr lang="en-US" sz="2400" dirty="0"/>
                  <a:t> , and</a:t>
                </a:r>
              </a:p>
              <a:p>
                <a:pPr algn="just"/>
                <a:r>
                  <a:rPr lang="en-US" sz="2400" dirty="0"/>
                  <a:t>		stopband edge frequency,</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r>
                      <a:rPr lang="el-GR" sz="2400" b="1" i="1">
                        <a:latin typeface="Cambria Math" panose="02040503050406030204" pitchFamily="18" charset="0"/>
                        <a:ea typeface="Cambria Math" panose="02040503050406030204" pitchFamily="18" charset="0"/>
                      </a:rPr>
                      <m:t>𝝅</m:t>
                    </m:r>
                  </m:oMath>
                </a14:m>
                <a:endParaRPr lang="en-US" sz="2400" dirty="0"/>
              </a:p>
              <a:p>
                <a:pPr algn="just"/>
                <a:r>
                  <a:rPr lang="en-US" sz="2400" dirty="0"/>
                  <a:t>     Since, sampling interval (</a:t>
                </a:r>
                <a14:m>
                  <m:oMath xmlns:m="http://schemas.openxmlformats.org/officeDocument/2006/math">
                    <m:r>
                      <a:rPr lang="en-US" sz="2400" b="1" i="1" dirty="0">
                        <a:latin typeface="Cambria Math" panose="02040503050406030204" pitchFamily="18" charset="0"/>
                      </a:rPr>
                      <m:t>𝑻</m:t>
                    </m:r>
                  </m:oMath>
                </a14:m>
                <a:r>
                  <a:rPr lang="en-US" sz="2400" dirty="0"/>
                  <a:t>) is not given, assume </a:t>
                </a:r>
                <a14:m>
                  <m:oMath xmlns:m="http://schemas.openxmlformats.org/officeDocument/2006/math">
                    <m:r>
                      <a:rPr lang="en-US" sz="2400" b="1" i="1" dirty="0" smtClean="0">
                        <a:latin typeface="Cambria Math" panose="02040503050406030204" pitchFamily="18" charset="0"/>
                      </a:rPr>
                      <m:t>𝑻</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oMath>
                </a14:m>
                <a:r>
                  <a:rPr lang="en-US" sz="2400" dirty="0"/>
                  <a:t> sec. </a:t>
                </a:r>
              </a:p>
            </p:txBody>
          </p:sp>
        </mc:Choice>
        <mc:Fallback xmlns="">
          <p:sp>
            <p:nvSpPr>
              <p:cNvPr id="2" name="TextBox 1">
                <a:extLst>
                  <a:ext uri="{FF2B5EF4-FFF2-40B4-BE49-F238E27FC236}">
                    <a16:creationId xmlns:a16="http://schemas.microsoft.com/office/drawing/2014/main" id="{FD506062-6E4A-1CD4-859E-092BD0B0E69D}"/>
                  </a:ext>
                </a:extLst>
              </p:cNvPr>
              <p:cNvSpPr txBox="1">
                <a:spLocks noRot="1" noChangeAspect="1" noMove="1" noResize="1" noEditPoints="1" noAdjustHandles="1" noChangeArrowheads="1" noChangeShapeType="1" noTextEdit="1"/>
              </p:cNvSpPr>
              <p:nvPr/>
            </p:nvSpPr>
            <p:spPr>
              <a:xfrm>
                <a:off x="579120" y="538480"/>
                <a:ext cx="11013440" cy="5855449"/>
              </a:xfrm>
              <a:prstGeom prst="rect">
                <a:avLst/>
              </a:prstGeom>
              <a:blipFill>
                <a:blip r:embed="rId2"/>
                <a:stretch>
                  <a:fillRect l="-885" t="-832" r="-830" b="-1353"/>
                </a:stretch>
              </a:blipFill>
            </p:spPr>
            <p:txBody>
              <a:bodyPr/>
              <a:lstStyle/>
              <a:p>
                <a:r>
                  <a:rPr lang="en-US">
                    <a:noFill/>
                  </a:rPr>
                  <a:t> </a:t>
                </a:r>
              </a:p>
            </p:txBody>
          </p:sp>
        </mc:Fallback>
      </mc:AlternateContent>
    </p:spTree>
    <p:extLst>
      <p:ext uri="{BB962C8B-B14F-4D97-AF65-F5344CB8AC3E}">
        <p14:creationId xmlns:p14="http://schemas.microsoft.com/office/powerpoint/2010/main" val="695445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2072D-9817-2983-4D1D-2873D0C7E33A}"/>
                  </a:ext>
                </a:extLst>
              </p:cNvPr>
              <p:cNvSpPr txBox="1"/>
              <p:nvPr/>
            </p:nvSpPr>
            <p:spPr>
              <a:xfrm>
                <a:off x="589280" y="548640"/>
                <a:ext cx="11033760" cy="6253058"/>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Step-1: Determination of Analog Filter’s Edge Frequencies</a:t>
                </a:r>
              </a:p>
              <a:p>
                <a:pPr marL="342900" indent="-342900" algn="just">
                  <a:buFont typeface="Wingdings" panose="05000000000000000000" pitchFamily="2" charset="2"/>
                  <a:buChar char="Ø"/>
                </a:pPr>
                <a:r>
                  <a:rPr lang="en-US" sz="2400" dirty="0"/>
                  <a:t>For IIM, 	</a:t>
                </a:r>
                <a14:m>
                  <m:oMath xmlns:m="http://schemas.openxmlformats.org/officeDocument/2006/math">
                    <m:r>
                      <a:rPr lang="el-GR" sz="2400" b="0" i="1" smtClean="0">
                        <a:latin typeface="Cambria Math" panose="02040503050406030204" pitchFamily="18" charset="0"/>
                        <a:ea typeface="Cambria Math" panose="02040503050406030204" pitchFamily="18" charset="0"/>
                      </a:rPr>
                      <m:t>𝛺</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𝜔</m:t>
                        </m:r>
                      </m:num>
                      <m:den>
                        <m:r>
                          <a:rPr lang="en-US" sz="2400" b="0" i="1">
                            <a:latin typeface="Cambria Math" panose="02040503050406030204" pitchFamily="18" charset="0"/>
                          </a:rPr>
                          <m:t>𝑇</m:t>
                        </m:r>
                      </m:den>
                    </m:f>
                  </m:oMath>
                </a14:m>
                <a:endParaRPr lang="en-US" sz="2400" dirty="0"/>
              </a:p>
              <a:p>
                <a:pPr marL="514350" indent="-514350" algn="just">
                  <a:buFont typeface="+mj-lt"/>
                  <a:buAutoNum type="romanLcPeriod"/>
                </a:pPr>
                <a:r>
                  <a:rPr lang="en-US" sz="2400" dirty="0"/>
                  <a:t>Passband edge frequency, </a:t>
                </a:r>
                <a14:m>
                  <m:oMath xmlns:m="http://schemas.openxmlformats.org/officeDocument/2006/math">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𝜔</m:t>
                            </m:r>
                          </m:e>
                          <m:sub>
                            <m:r>
                              <a:rPr lang="en-US" sz="2400" b="0" i="1">
                                <a:latin typeface="Cambria Math" panose="02040503050406030204" pitchFamily="18" charset="0"/>
                                <a:ea typeface="Cambria Math" panose="02040503050406030204" pitchFamily="18" charset="0"/>
                              </a:rPr>
                              <m:t>𝑝</m:t>
                            </m:r>
                          </m:sub>
                        </m:sSub>
                      </m:num>
                      <m:den>
                        <m:r>
                          <a:rPr lang="en-US" sz="2400" i="1">
                            <a:latin typeface="Cambria Math" panose="02040503050406030204" pitchFamily="18" charset="0"/>
                          </a:rPr>
                          <m:t>𝑇</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0.2</m:t>
                        </m:r>
                        <m:r>
                          <a:rPr lang="el-GR" sz="2400" b="0" i="1">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1</m:t>
                        </m:r>
                      </m:den>
                    </m:f>
                    <m:r>
                      <a:rPr lang="en-US" sz="2400" b="0" i="1" smtClean="0">
                        <a:latin typeface="Cambria Math" panose="02040503050406030204" pitchFamily="18" charset="0"/>
                      </a:rPr>
                      <m:t>=0.628</m:t>
                    </m:r>
                  </m:oMath>
                </a14:m>
                <a:endParaRPr lang="en-US" sz="2400" dirty="0"/>
              </a:p>
              <a:p>
                <a:pPr marL="514350" indent="-514350" algn="just">
                  <a:buFont typeface="+mj-lt"/>
                  <a:buAutoNum type="romanLcPeriod"/>
                </a:pPr>
                <a:r>
                  <a:rPr lang="en-US" sz="2400" dirty="0"/>
                  <a:t>Stopband edge frequency, </a:t>
                </a:r>
                <a14:m>
                  <m:oMath xmlns:m="http://schemas.openxmlformats.org/officeDocument/2006/math">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𝑠</m:t>
                            </m:r>
                          </m:sub>
                        </m:sSub>
                      </m:num>
                      <m:den>
                        <m:r>
                          <a:rPr lang="en-US" sz="2400" i="1">
                            <a:latin typeface="Cambria Math" panose="02040503050406030204" pitchFamily="18" charset="0"/>
                          </a:rPr>
                          <m:t>𝑇</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6</m:t>
                        </m:r>
                        <m:r>
                          <a:rPr lang="el-GR" sz="2400" b="0" i="1">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1</m:t>
                        </m:r>
                      </m:den>
                    </m:f>
                    <m:r>
                      <a:rPr lang="en-US" sz="2400" b="0" i="1" smtClean="0">
                        <a:latin typeface="Cambria Math" panose="02040503050406030204" pitchFamily="18" charset="0"/>
                      </a:rPr>
                      <m:t>=1.885</m:t>
                    </m:r>
                  </m:oMath>
                </a14:m>
                <a:endParaRPr lang="en-US" sz="2400" dirty="0"/>
              </a:p>
              <a:p>
                <a:pPr marL="514350" indent="-514350" algn="just">
                  <a:buFont typeface="+mj-lt"/>
                  <a:buAutoNum type="romanLcPeriod"/>
                </a:pPr>
                <a:endParaRPr lang="en-US" sz="2400" dirty="0"/>
              </a:p>
              <a:p>
                <a:pPr marL="342900" indent="-342900" algn="just">
                  <a:buFont typeface="Arial" panose="020B0604020202020204" pitchFamily="34" charset="0"/>
                  <a:buChar char="•"/>
                </a:pPr>
                <a:r>
                  <a:rPr lang="en-US" sz="2400" b="1" dirty="0">
                    <a:solidFill>
                      <a:schemeClr val="accent6"/>
                    </a:solidFill>
                  </a:rPr>
                  <a:t>Step-2: Determination of the Order of the Filter</a:t>
                </a:r>
              </a:p>
              <a:p>
                <a:pPr marL="342900" indent="-342900" algn="just">
                  <a:buFont typeface="Wingdings" panose="05000000000000000000" pitchFamily="2" charset="2"/>
                  <a:buChar char="Ø"/>
                </a:pPr>
                <a:r>
                  <a:rPr lang="en-US" sz="2400" dirty="0"/>
                  <a:t>The order of filter is given by</a:t>
                </a:r>
              </a:p>
              <a:p>
                <a:pPr algn="just"/>
                <a:r>
                  <a:rPr lang="en-US" sz="240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up>
                                <m:r>
                                  <a:rPr lang="en-US" sz="2400" b="1" i="1" smtClean="0">
                                    <a:latin typeface="Cambria Math" panose="02040503050406030204" pitchFamily="18" charset="0"/>
                                  </a:rPr>
                                  <m:t>𝟐</m:t>
                                </m:r>
                              </m:sup>
                            </m:sSubSup>
                          </m:den>
                        </m:f>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up>
                                <m:r>
                                  <a:rPr lang="en-US" sz="2400" b="1" i="1">
                                    <a:latin typeface="Cambria Math" panose="02040503050406030204" pitchFamily="18" charset="0"/>
                                  </a:rPr>
                                  <m:t>𝟐</m:t>
                                </m:r>
                              </m:sup>
                            </m:sSubSup>
                          </m:den>
                        </m:f>
                        <m:r>
                          <a:rPr lang="en-US" sz="2400" b="1" i="1">
                            <a:latin typeface="Cambria Math" panose="02040503050406030204" pitchFamily="18" charset="0"/>
                          </a:rPr>
                          <m:t>−</m:t>
                        </m:r>
                        <m:r>
                          <a:rPr lang="en-US" sz="2400" b="1" i="1">
                            <a:latin typeface="Cambria Math" panose="02040503050406030204" pitchFamily="18" charset="0"/>
                          </a:rPr>
                          <m:t>𝟏</m:t>
                        </m:r>
                        <m:r>
                          <a:rPr lang="en-US" sz="2400" b="1" i="1" smtClean="0">
                            <a:latin typeface="Cambria Math" panose="02040503050406030204" pitchFamily="18" charset="0"/>
                          </a:rPr>
                          <m:t>)]</m:t>
                        </m:r>
                      </m:num>
                      <m:den>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𝒔</m:t>
                                </m:r>
                              </m:sub>
                            </m:sSub>
                          </m:num>
                          <m:den>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𝒑</m:t>
                                </m:r>
                              </m:sub>
                            </m:sSub>
                          </m:den>
                        </m:f>
                        <m:r>
                          <a:rPr lang="en-US" sz="2400" b="1" i="1" smtClean="0">
                            <a:latin typeface="Cambria Math" panose="02040503050406030204" pitchFamily="18" charset="0"/>
                          </a:rPr>
                          <m:t>)</m:t>
                        </m:r>
                      </m:den>
                    </m:f>
                    <m:r>
                      <a:rPr lang="en-US" sz="2400" b="1" i="1" smtClean="0">
                        <a:latin typeface="Cambria Math" panose="02040503050406030204" pitchFamily="18" charset="0"/>
                      </a:rPr>
                      <m:t>}</m:t>
                    </m:r>
                  </m:oMath>
                </a14:m>
                <a:r>
                  <a:rPr lang="en-US" sz="2400" b="1" dirty="0"/>
                  <a:t> </a:t>
                </a:r>
              </a:p>
              <a:p>
                <a:pPr algn="just"/>
                <a:r>
                  <a:rPr lang="en-US" sz="2400" b="1" dirty="0"/>
                  <a:t>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
                          <m:fPr>
                            <m:ctrlPr>
                              <a:rPr lang="en-US" sz="240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0.</m:t>
                                                </m:r>
                                                <m:r>
                                                  <a:rPr lang="en-US" sz="2400" b="0" i="1" smtClean="0">
                                                    <a:latin typeface="Cambria Math" panose="02040503050406030204" pitchFamily="18" charset="0"/>
                                                  </a:rPr>
                                                  <m:t>2</m:t>
                                                </m:r>
                                              </m:e>
                                              <m:sup>
                                                <m:r>
                                                  <a:rPr lang="en-US" sz="2400" i="1">
                                                    <a:latin typeface="Cambria Math" panose="02040503050406030204" pitchFamily="18" charset="0"/>
                                                  </a:rPr>
                                                  <m:t>2</m:t>
                                                </m:r>
                                              </m:sup>
                                            </m:sSup>
                                          </m:den>
                                        </m:f>
                                        <m:r>
                                          <a:rPr lang="en-US" sz="2400" b="0" i="1" smtClean="0">
                                            <a:latin typeface="Cambria Math" panose="02040503050406030204" pitchFamily="18" charset="0"/>
                                          </a:rPr>
                                          <m:t>−1</m:t>
                                        </m:r>
                                      </m:num>
                                      <m:den>
                                        <m:f>
                                          <m:fPr>
                                            <m:ctrlPr>
                                              <a:rPr lang="en-US" sz="2400" i="1">
                                                <a:latin typeface="Cambria Math" panose="02040503050406030204" pitchFamily="18" charset="0"/>
                                              </a:rPr>
                                            </m:ctrlPr>
                                          </m:fPr>
                                          <m:num>
                                            <m:r>
                                              <a:rPr lang="en-US" sz="2400" b="0" i="1">
                                                <a:latin typeface="Cambria Math" panose="02040503050406030204" pitchFamily="18" charset="0"/>
                                              </a:rPr>
                                              <m:t>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0.8</m:t>
                                                </m:r>
                                              </m:e>
                                              <m:sup>
                                                <m:r>
                                                  <a:rPr lang="en-US" sz="2400" b="0" i="1">
                                                    <a:latin typeface="Cambria Math" panose="02040503050406030204" pitchFamily="18" charset="0"/>
                                                  </a:rPr>
                                                  <m:t>2</m:t>
                                                </m:r>
                                              </m:sup>
                                            </m:sSup>
                                          </m:den>
                                        </m:f>
                                        <m:r>
                                          <a:rPr lang="en-US" sz="2400" b="0" i="1">
                                            <a:latin typeface="Cambria Math" panose="02040503050406030204" pitchFamily="18" charset="0"/>
                                          </a:rPr>
                                          <m:t>−1</m:t>
                                        </m:r>
                                      </m:den>
                                    </m:f>
                                  </m:e>
                                </m:d>
                              </m:e>
                            </m:func>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1.885</m:t>
                                        </m:r>
                                      </m:num>
                                      <m:den>
                                        <m:r>
                                          <a:rPr lang="en-US" sz="2400" i="1">
                                            <a:latin typeface="Cambria Math" panose="02040503050406030204" pitchFamily="18" charset="0"/>
                                          </a:rPr>
                                          <m:t>0.628</m:t>
                                        </m:r>
                                      </m:den>
                                    </m:f>
                                  </m:e>
                                </m:d>
                              </m:e>
                            </m:func>
                          </m:den>
                        </m:f>
                      </m:e>
                    </m:d>
                    <m:r>
                      <a:rPr lang="en-US" sz="2400" b="0" i="1" smtClean="0">
                        <a:latin typeface="Cambria Math" panose="02040503050406030204" pitchFamily="18" charset="0"/>
                      </a:rPr>
                      <m:t>=1.3  </m:t>
                    </m:r>
                  </m:oMath>
                </a14:m>
                <a:r>
                  <a:rPr lang="en-US" sz="2400" b="1" dirty="0"/>
                  <a:t>	</a:t>
                </a:r>
              </a:p>
              <a:p>
                <a:pPr algn="just"/>
                <a:r>
                  <a:rPr lang="en-US" sz="2400" b="1" dirty="0"/>
                  <a:t>     </a:t>
                </a:r>
                <a:r>
                  <a:rPr lang="en-US" sz="2400" dirty="0"/>
                  <a:t>Therefore,</a:t>
                </a:r>
                <a:r>
                  <a:rPr lang="en-US" sz="2400" b="1" dirty="0"/>
                  <a:t>		</a:t>
                </a:r>
                <a:r>
                  <a:rPr lang="en-US" sz="2400" b="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r>
                      <a:rPr lang="en-US" sz="2400" b="1" i="1" smtClean="0">
                        <a:latin typeface="Cambria Math" panose="02040503050406030204" pitchFamily="18" charset="0"/>
                      </a:rPr>
                      <m:t>𝟐</m:t>
                    </m:r>
                  </m:oMath>
                </a14:m>
                <a:endParaRPr lang="en-US" sz="2400" b="1" dirty="0"/>
              </a:p>
              <a:p>
                <a:pPr algn="just"/>
                <a:endParaRPr lang="en-US" sz="2400" dirty="0"/>
              </a:p>
            </p:txBody>
          </p:sp>
        </mc:Choice>
        <mc:Fallback xmlns="">
          <p:sp>
            <p:nvSpPr>
              <p:cNvPr id="2" name="TextBox 1">
                <a:extLst>
                  <a:ext uri="{FF2B5EF4-FFF2-40B4-BE49-F238E27FC236}">
                    <a16:creationId xmlns:a16="http://schemas.microsoft.com/office/drawing/2014/main" id="{9062072D-9817-2983-4D1D-2873D0C7E33A}"/>
                  </a:ext>
                </a:extLst>
              </p:cNvPr>
              <p:cNvSpPr txBox="1">
                <a:spLocks noRot="1" noChangeAspect="1" noMove="1" noResize="1" noEditPoints="1" noAdjustHandles="1" noChangeArrowheads="1" noChangeShapeType="1" noTextEdit="1"/>
              </p:cNvSpPr>
              <p:nvPr/>
            </p:nvSpPr>
            <p:spPr>
              <a:xfrm>
                <a:off x="589280" y="548640"/>
                <a:ext cx="11033760" cy="6253058"/>
              </a:xfrm>
              <a:prstGeom prst="rect">
                <a:avLst/>
              </a:prstGeom>
              <a:blipFill>
                <a:blip r:embed="rId2"/>
                <a:stretch>
                  <a:fillRect l="-884" t="-780"/>
                </a:stretch>
              </a:blipFill>
            </p:spPr>
            <p:txBody>
              <a:bodyPr/>
              <a:lstStyle/>
              <a:p>
                <a:r>
                  <a:rPr lang="en-US">
                    <a:noFill/>
                  </a:rPr>
                  <a:t> </a:t>
                </a:r>
              </a:p>
            </p:txBody>
          </p:sp>
        </mc:Fallback>
      </mc:AlternateContent>
    </p:spTree>
    <p:extLst>
      <p:ext uri="{BB962C8B-B14F-4D97-AF65-F5344CB8AC3E}">
        <p14:creationId xmlns:p14="http://schemas.microsoft.com/office/powerpoint/2010/main" val="4294383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CEED03-D404-327F-C20E-097226725205}"/>
                  </a:ext>
                </a:extLst>
              </p:cNvPr>
              <p:cNvSpPr txBox="1"/>
              <p:nvPr/>
            </p:nvSpPr>
            <p:spPr>
              <a:xfrm>
                <a:off x="609600" y="538480"/>
                <a:ext cx="11003280" cy="5916300"/>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Step-3: Determination of the Cutoff Frequency,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l-GR" sz="2400" b="1" i="1">
                            <a:solidFill>
                              <a:schemeClr val="accent6"/>
                            </a:solidFill>
                            <a:latin typeface="Cambria Math" panose="02040503050406030204" pitchFamily="18" charset="0"/>
                            <a:ea typeface="Cambria Math" panose="02040503050406030204" pitchFamily="18" charset="0"/>
                          </a:rPr>
                          <m:t>𝜴</m:t>
                        </m:r>
                      </m:e>
                      <m:sub>
                        <m:r>
                          <a:rPr lang="en-US" sz="2400" b="1" i="1" smtClean="0">
                            <a:solidFill>
                              <a:schemeClr val="accent6"/>
                            </a:solidFill>
                            <a:latin typeface="Cambria Math" panose="02040503050406030204" pitchFamily="18" charset="0"/>
                          </a:rPr>
                          <m:t>𝒄</m:t>
                        </m:r>
                      </m:sub>
                    </m:sSub>
                  </m:oMath>
                </a14:m>
                <a:endParaRPr lang="en-US" sz="2400" b="1" dirty="0">
                  <a:solidFill>
                    <a:schemeClr val="accent6"/>
                  </a:solidFill>
                </a:endParaRPr>
              </a:p>
              <a:p>
                <a:pPr marL="342900" indent="-342900" algn="just">
                  <a:buFont typeface="Wingdings" panose="05000000000000000000" pitchFamily="2" charset="2"/>
                  <a:buChar char="Ø"/>
                </a:pPr>
                <a:r>
                  <a:rPr lang="en-US" sz="2400" dirty="0"/>
                  <a:t>Since,</a:t>
                </a:r>
                <a:r>
                  <a:rPr lang="en-US" sz="2400" b="1" dirty="0"/>
                  <a:t> </a:t>
                </a:r>
                <a14:m>
                  <m:oMath xmlns:m="http://schemas.openxmlformats.org/officeDocument/2006/math">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𝒄</m:t>
                        </m:r>
                      </m:sub>
                    </m:sSub>
                    <m:r>
                      <a:rPr lang="en-US" sz="2400" b="1" i="1" smtClean="0">
                        <a:latin typeface="Cambria Math" panose="02040503050406030204" pitchFamily="18" charset="0"/>
                        <a:ea typeface="Cambria Math" panose="02040503050406030204" pitchFamily="18" charset="0"/>
                      </a:rPr>
                      <m:t> </m:t>
                    </m:r>
                  </m:oMath>
                </a14:m>
                <a:r>
                  <a:rPr lang="en-US" sz="2400" b="1" dirty="0"/>
                  <a:t> </a:t>
                </a:r>
                <a:r>
                  <a:rPr lang="en-US" sz="2400" dirty="0"/>
                  <a:t>is not given we can calculate the </a:t>
                </a:r>
                <a14:m>
                  <m:oMath xmlns:m="http://schemas.openxmlformats.org/officeDocument/2006/math">
                    <m:sSub>
                      <m:sSubPr>
                        <m:ctrlPr>
                          <a:rPr lang="en-US" sz="2400" b="1" i="1">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rPr>
                          <m:t>𝒄</m:t>
                        </m:r>
                      </m:sub>
                    </m:sSub>
                  </m:oMath>
                </a14:m>
                <a:r>
                  <a:rPr lang="en-US" sz="2400" dirty="0"/>
                  <a:t> using the expression</a:t>
                </a:r>
              </a:p>
              <a:p>
                <a:pPr algn="just"/>
                <a:r>
                  <a:rPr lang="en-US" sz="2400" dirty="0"/>
                  <a:t>			</a:t>
                </a:r>
                <a:r>
                  <a:rPr lang="en-US" sz="2400" b="1" dirty="0">
                    <a:ea typeface="Cambria Math" panose="02040503050406030204" pitchFamily="18" charset="0"/>
                  </a:rPr>
                  <a:t>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𝒄</m:t>
                        </m:r>
                      </m:sub>
                    </m:sSub>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𝒑</m:t>
                            </m:r>
                          </m:sub>
                        </m:sSub>
                      </m:num>
                      <m:den>
                        <m:sSup>
                          <m:sSupPr>
                            <m:ctrlPr>
                              <a:rPr lang="en-US" sz="2400" b="1" i="1">
                                <a:latin typeface="Cambria Math" panose="02040503050406030204" pitchFamily="18" charset="0"/>
                                <a:ea typeface="Cambria Math" panose="02040503050406030204" pitchFamily="18" charset="0"/>
                              </a:rPr>
                            </m:ctrlPr>
                          </m:sSupPr>
                          <m:e>
                            <m:d>
                              <m:dPr>
                                <m:begChr m:val="["/>
                                <m:endChr m:val="]"/>
                                <m:ctrlPr>
                                  <a:rPr lang="en-US" sz="2400" b="1" i="1">
                                    <a:latin typeface="Cambria Math" panose="02040503050406030204" pitchFamily="18" charset="0"/>
                                    <a:ea typeface="Cambria Math" panose="02040503050406030204" pitchFamily="18" charset="0"/>
                                  </a:rPr>
                                </m:ctrlPr>
                              </m:dPr>
                              <m:e>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sSubSup>
                                      <m:sSubSupPr>
                                        <m:ctrlPr>
                                          <a:rPr lang="en-US" sz="2400" b="1" i="1" smtClean="0">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den>
                                </m:f>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e>
                            </m:d>
                          </m:e>
                          <m:sup>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ea typeface="Cambria Math" panose="02040503050406030204" pitchFamily="18" charset="0"/>
                                  </a:rPr>
                                  <m:t>𝟐</m:t>
                                </m:r>
                                <m:r>
                                  <a:rPr lang="en-US" sz="2400" b="1" i="1">
                                    <a:latin typeface="Cambria Math" panose="02040503050406030204" pitchFamily="18" charset="0"/>
                                    <a:ea typeface="Cambria Math" panose="02040503050406030204" pitchFamily="18" charset="0"/>
                                  </a:rPr>
                                  <m:t>𝑵</m:t>
                                </m:r>
                              </m:den>
                            </m:f>
                          </m:sup>
                        </m:sSup>
                      </m:den>
                    </m:f>
                  </m:oMath>
                </a14:m>
                <a:r>
                  <a:rPr lang="en-US" sz="2400" dirty="0"/>
                  <a:t>  </a:t>
                </a:r>
                <a:r>
                  <a:rPr lang="en-US" sz="2400" b="0" dirty="0">
                    <a:ea typeface="Cambria Math" panose="02040503050406030204" pitchFamily="18" charset="0"/>
                  </a:rPr>
                  <a:t> </a:t>
                </a:r>
                <a14:m>
                  <m:oMath xmlns:m="http://schemas.openxmlformats.org/officeDocument/2006/math">
                    <m:r>
                      <a:rPr lang="en-US" sz="2400" b="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0.628</m:t>
                        </m:r>
                      </m:num>
                      <m:den>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0.8</m:t>
                                        </m:r>
                                      </m:e>
                                      <m:sup>
                                        <m:r>
                                          <a:rPr lang="en-US" sz="2400" b="0" i="1">
                                            <a:latin typeface="Cambria Math" panose="02040503050406030204" pitchFamily="18" charset="0"/>
                                          </a:rPr>
                                          <m:t>2</m:t>
                                        </m:r>
                                      </m:sup>
                                    </m:sSup>
                                  </m:den>
                                </m:f>
                                <m:r>
                                  <a:rPr lang="en-US" sz="2400" b="0" i="1">
                                    <a:latin typeface="Cambria Math" panose="02040503050406030204" pitchFamily="18" charset="0"/>
                                    <a:ea typeface="Cambria Math" panose="02040503050406030204" pitchFamily="18" charset="0"/>
                                  </a:rPr>
                                  <m:t>−1</m:t>
                                </m:r>
                              </m:e>
                            </m:d>
                          </m:e>
                          <m:sup>
                            <m:f>
                              <m:fPr>
                                <m:ctrlPr>
                                  <a:rPr lang="en-US" sz="2400" i="1">
                                    <a:latin typeface="Cambria Math" panose="02040503050406030204" pitchFamily="18" charset="0"/>
                                    <a:ea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1</m:t>
                                </m:r>
                              </m:num>
                              <m:den>
                                <m:r>
                                  <a:rPr lang="en-US" sz="2400" b="0" i="1">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∗2</m:t>
                                </m:r>
                              </m:den>
                            </m:f>
                          </m:sup>
                        </m:sSup>
                      </m:den>
                    </m:f>
                    <m:r>
                      <a:rPr lang="en-US" sz="2400" b="0" i="1" smtClean="0">
                        <a:latin typeface="Cambria Math" panose="02040503050406030204" pitchFamily="18" charset="0"/>
                        <a:ea typeface="Cambria Math" panose="02040503050406030204" pitchFamily="18" charset="0"/>
                      </a:rPr>
                      <m:t>=0.725 </m:t>
                    </m:r>
                  </m:oMath>
                </a14:m>
                <a:endParaRPr lang="en-US" sz="2400" b="0" dirty="0">
                  <a:ea typeface="Cambria Math" panose="02040503050406030204" pitchFamily="18" charset="0"/>
                </a:endParaRPr>
              </a:p>
              <a:p>
                <a:pPr marL="342900" indent="-342900" algn="just">
                  <a:buFont typeface="Arial" panose="020B0604020202020204" pitchFamily="34" charset="0"/>
                  <a:buChar char="•"/>
                </a:pPr>
                <a:r>
                  <a:rPr lang="en-US" sz="2400" b="1" dirty="0">
                    <a:solidFill>
                      <a:schemeClr val="accent6"/>
                    </a:solidFill>
                    <a:ea typeface="Cambria Math" panose="02040503050406030204" pitchFamily="18" charset="0"/>
                  </a:rPr>
                  <a:t>Step-4: Determination of Poles</a:t>
                </a:r>
              </a:p>
              <a:p>
                <a:pPr marL="342900" indent="-342900" algn="just">
                  <a:buFont typeface="Wingdings" panose="05000000000000000000" pitchFamily="2" charset="2"/>
                  <a:buChar char="Ø"/>
                </a:pPr>
                <a:r>
                  <a:rPr lang="en-US" sz="2400" dirty="0">
                    <a:ea typeface="Cambria Math" panose="02040503050406030204" pitchFamily="18" charset="0"/>
                  </a:rPr>
                  <a:t>Poles are given by the equation</a:t>
                </a:r>
              </a:p>
              <a:p>
                <a:pPr algn="just"/>
                <a:r>
                  <a:rPr lang="en-US" sz="2400" dirty="0">
                    <a:ea typeface="Cambria Math" panose="02040503050406030204" pitchFamily="18" charset="0"/>
                  </a:rPr>
                  <a:t>			</a:t>
                </a:r>
                <a:r>
                  <a:rPr lang="en-US" sz="2400" b="1"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𝑐</m:t>
                        </m:r>
                      </m:sub>
                    </m:sSub>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a:latin typeface="Cambria Math" panose="02040503050406030204" pitchFamily="18" charset="0"/>
                              </a:rPr>
                              <m:t>(2</m:t>
                            </m:r>
                            <m:r>
                              <a:rPr lang="en-US" sz="2400" b="0" i="1">
                                <a:latin typeface="Cambria Math" panose="02040503050406030204" pitchFamily="18" charset="0"/>
                              </a:rPr>
                              <m:t>𝑘</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smtClean="0">
                                <a:latin typeface="Cambria Math" panose="02040503050406030204" pitchFamily="18" charset="0"/>
                              </a:rPr>
                              <m:t>+</m:t>
                            </m:r>
                            <m:r>
                              <a:rPr lang="en-US" sz="2400" b="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m:t>
                            </m:r>
                            <m:r>
                              <a:rPr lang="en-US" sz="2400" b="0" i="1" smtClean="0">
                                <a:latin typeface="Cambria Math" panose="02040503050406030204" pitchFamily="18" charset="0"/>
                              </a:rPr>
                              <m:t>𝑁</m:t>
                            </m:r>
                          </m:den>
                        </m:f>
                      </m:sup>
                    </m:sSup>
                  </m:oMath>
                </a14:m>
                <a:r>
                  <a:rPr lang="en-US" sz="2400" dirty="0"/>
                  <a:t> ,  </a:t>
                </a:r>
                <a14:m>
                  <m:oMath xmlns:m="http://schemas.openxmlformats.org/officeDocument/2006/math">
                    <m:r>
                      <m:rPr>
                        <m:sty m:val="p"/>
                      </m:rPr>
                      <a:rPr lang="en-US" sz="2400" b="0" i="0" dirty="0" smtClean="0">
                        <a:latin typeface="Cambria Math" panose="02040503050406030204" pitchFamily="18" charset="0"/>
                      </a:rPr>
                      <m:t>k</m:t>
                    </m:r>
                    <m:r>
                      <a:rPr lang="en-US" sz="2400" b="0" i="0" dirty="0" smtClean="0">
                        <a:latin typeface="Cambria Math" panose="02040503050406030204" pitchFamily="18" charset="0"/>
                      </a:rPr>
                      <m:t>=</m:t>
                    </m:r>
                    <m:r>
                      <a:rPr lang="en-US" sz="2400" b="0" i="1" dirty="0" smtClean="0">
                        <a:latin typeface="Cambria Math" panose="02040503050406030204" pitchFamily="18" charset="0"/>
                      </a:rPr>
                      <m:t>0,1,2,…., </m:t>
                    </m:r>
                    <m:r>
                      <a:rPr lang="en-US" sz="2400" b="0" i="1" dirty="0" smtClean="0">
                        <a:latin typeface="Cambria Math" panose="02040503050406030204" pitchFamily="18" charset="0"/>
                      </a:rPr>
                      <m:t>𝑁</m:t>
                    </m:r>
                    <m:r>
                      <a:rPr lang="en-US" sz="2400" b="0" i="1" dirty="0" smtClean="0">
                        <a:latin typeface="Cambria Math" panose="02040503050406030204" pitchFamily="18" charset="0"/>
                      </a:rPr>
                      <m:t>−1</m:t>
                    </m:r>
                  </m:oMath>
                </a14:m>
                <a:endParaRPr lang="en-US" sz="2400" dirty="0">
                  <a:ea typeface="Cambria Math" panose="02040503050406030204" pitchFamily="18" charset="0"/>
                </a:endParaRPr>
              </a:p>
              <a:p>
                <a:pPr algn="just"/>
                <a:r>
                  <a:rPr lang="en-US" sz="2400" dirty="0">
                    <a:ea typeface="Cambria Math" panose="02040503050406030204" pitchFamily="18" charset="0"/>
                  </a:rPr>
                  <a:t>     Since, </a:t>
                </a:r>
                <a14:m>
                  <m:oMath xmlns:m="http://schemas.openxmlformats.org/officeDocument/2006/math">
                    <m:r>
                      <a:rPr lang="en-US" sz="2400" b="0" i="1" dirty="0" smtClean="0">
                        <a:latin typeface="Cambria Math" panose="02040503050406030204" pitchFamily="18" charset="0"/>
                      </a:rPr>
                      <m:t>𝑁</m:t>
                    </m:r>
                    <m:r>
                      <a:rPr lang="en-US" sz="2400" b="0" i="1" dirty="0" smtClean="0">
                        <a:latin typeface="Cambria Math" panose="02040503050406030204" pitchFamily="18" charset="0"/>
                      </a:rPr>
                      <m:t>=2</m:t>
                    </m:r>
                  </m:oMath>
                </a14:m>
                <a:r>
                  <a:rPr lang="en-US" sz="2400" dirty="0">
                    <a:ea typeface="Cambria Math" panose="02040503050406030204" pitchFamily="18" charset="0"/>
                  </a:rPr>
                  <a:t> , </a:t>
                </a:r>
                <a14:m>
                  <m:oMath xmlns:m="http://schemas.openxmlformats.org/officeDocument/2006/math">
                    <m:r>
                      <m:rPr>
                        <m:sty m:val="p"/>
                      </m:rPr>
                      <a:rPr lang="en-US" sz="2400" dirty="0">
                        <a:latin typeface="Cambria Math" panose="02040503050406030204" pitchFamily="18" charset="0"/>
                      </a:rPr>
                      <m:t>k</m:t>
                    </m:r>
                    <m:r>
                      <a:rPr lang="en-US" sz="2400" dirty="0">
                        <a:latin typeface="Cambria Math" panose="02040503050406030204" pitchFamily="18" charset="0"/>
                      </a:rPr>
                      <m:t>=</m:t>
                    </m:r>
                    <m:r>
                      <a:rPr lang="en-US" sz="2400" i="1" dirty="0">
                        <a:latin typeface="Cambria Math" panose="02040503050406030204" pitchFamily="18" charset="0"/>
                      </a:rPr>
                      <m:t>0,1</m:t>
                    </m:r>
                  </m:oMath>
                </a14:m>
                <a:r>
                  <a:rPr lang="en-US" sz="2400" dirty="0">
                    <a:ea typeface="Cambria Math" panose="02040503050406030204" pitchFamily="18" charset="0"/>
                  </a:rPr>
                  <a:t>. Therefore, </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.725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a:latin typeface="Cambria Math" panose="02040503050406030204" pitchFamily="18" charset="0"/>
                              </a:rPr>
                              <m:t>(2</m:t>
                            </m:r>
                            <m:r>
                              <a:rPr lang="en-US" sz="2400" b="0" i="1">
                                <a:latin typeface="Cambria Math" panose="02040503050406030204" pitchFamily="18" charset="0"/>
                              </a:rPr>
                              <m:t>𝑘</m:t>
                            </m:r>
                            <m:r>
                              <a:rPr lang="en-US" sz="2400" b="0" i="1">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oMath>
                </a14:m>
                <a:r>
                  <a:rPr lang="en-US" sz="2400" dirty="0"/>
                  <a:t>						…..</a:t>
                </a:r>
                <a:r>
                  <a:rPr lang="en-US" sz="2400" dirty="0" err="1"/>
                  <a:t>i</a:t>
                </a:r>
                <a:endParaRPr lang="en-US" sz="2400" dirty="0"/>
              </a:p>
              <a:p>
                <a:pPr marL="342900" indent="-342900" algn="just">
                  <a:buFont typeface="Wingdings" panose="05000000000000000000" pitchFamily="2" charset="2"/>
                  <a:buChar char="Ø"/>
                </a:pPr>
                <a:r>
                  <a:rPr lang="en-US" sz="2400" dirty="0"/>
                  <a:t>Now,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.725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r>
                      <a:rPr lang="en-US" sz="2400" b="0" i="1" smtClean="0">
                        <a:latin typeface="Cambria Math" panose="02040503050406030204" pitchFamily="18" charset="0"/>
                      </a:rPr>
                      <m:t>=−0.51+</m:t>
                    </m:r>
                    <m:r>
                      <a:rPr lang="en-US" sz="2400" b="0" i="1" smtClean="0">
                        <a:latin typeface="Cambria Math" panose="02040503050406030204" pitchFamily="18" charset="0"/>
                      </a:rPr>
                      <m:t>𝑗</m:t>
                    </m:r>
                    <m:r>
                      <a:rPr lang="en-US" sz="2400" b="0" i="1" smtClean="0">
                        <a:latin typeface="Cambria Math" panose="02040503050406030204" pitchFamily="18" charset="0"/>
                      </a:rPr>
                      <m:t>0.51</m:t>
                    </m:r>
                  </m:oMath>
                </a14:m>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.725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smtClean="0">
                                <a:latin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r>
                      <a:rPr lang="en-US" sz="2400" b="0" i="1" smtClean="0">
                        <a:latin typeface="Cambria Math" panose="02040503050406030204" pitchFamily="18" charset="0"/>
                      </a:rPr>
                      <m:t>=−0.51−</m:t>
                    </m:r>
                    <m:r>
                      <a:rPr lang="en-US" sz="2400" b="0" i="1" smtClean="0">
                        <a:latin typeface="Cambria Math" panose="02040503050406030204" pitchFamily="18" charset="0"/>
                      </a:rPr>
                      <m:t>𝑗</m:t>
                    </m:r>
                    <m:r>
                      <a:rPr lang="en-US" sz="2400" b="0" i="1" smtClean="0">
                        <a:latin typeface="Cambria Math" panose="02040503050406030204" pitchFamily="18" charset="0"/>
                      </a:rPr>
                      <m:t>0.51</m:t>
                    </m:r>
                  </m:oMath>
                </a14:m>
                <a:endParaRPr lang="en-US" sz="2400" dirty="0"/>
              </a:p>
              <a:p>
                <a:pPr algn="just"/>
                <a:r>
                  <a:rPr lang="en-US" sz="2400" dirty="0"/>
                  <a:t>     We observe that,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endParaRPr lang="en-US" sz="2400" dirty="0"/>
              </a:p>
              <a:p>
                <a:pPr marL="342900" indent="-342900" algn="just">
                  <a:buFont typeface="Wingdings" panose="05000000000000000000" pitchFamily="2" charset="2"/>
                  <a:buChar char="Ø"/>
                </a:pPr>
                <a:r>
                  <a:rPr lang="en-US" sz="2400" b="1" i="1" dirty="0"/>
                  <a:t>Note that for stable filter we select poles from LHP of s-plane. </a:t>
                </a:r>
              </a:p>
            </p:txBody>
          </p:sp>
        </mc:Choice>
        <mc:Fallback xmlns="">
          <p:sp>
            <p:nvSpPr>
              <p:cNvPr id="2" name="TextBox 1">
                <a:extLst>
                  <a:ext uri="{FF2B5EF4-FFF2-40B4-BE49-F238E27FC236}">
                    <a16:creationId xmlns:a16="http://schemas.microsoft.com/office/drawing/2014/main" id="{26CEED03-D404-327F-C20E-097226725205}"/>
                  </a:ext>
                </a:extLst>
              </p:cNvPr>
              <p:cNvSpPr txBox="1">
                <a:spLocks noRot="1" noChangeAspect="1" noMove="1" noResize="1" noEditPoints="1" noAdjustHandles="1" noChangeArrowheads="1" noChangeShapeType="1" noTextEdit="1"/>
              </p:cNvSpPr>
              <p:nvPr/>
            </p:nvSpPr>
            <p:spPr>
              <a:xfrm>
                <a:off x="609600" y="538480"/>
                <a:ext cx="11003280" cy="5916300"/>
              </a:xfrm>
              <a:prstGeom prst="rect">
                <a:avLst/>
              </a:prstGeom>
              <a:blipFill>
                <a:blip r:embed="rId2"/>
                <a:stretch>
                  <a:fillRect l="-720" t="-824" b="-824"/>
                </a:stretch>
              </a:blipFill>
            </p:spPr>
            <p:txBody>
              <a:bodyPr/>
              <a:lstStyle/>
              <a:p>
                <a:r>
                  <a:rPr lang="en-US">
                    <a:noFill/>
                  </a:rPr>
                  <a:t> </a:t>
                </a:r>
              </a:p>
            </p:txBody>
          </p:sp>
        </mc:Fallback>
      </mc:AlternateContent>
    </p:spTree>
    <p:extLst>
      <p:ext uri="{BB962C8B-B14F-4D97-AF65-F5344CB8AC3E}">
        <p14:creationId xmlns:p14="http://schemas.microsoft.com/office/powerpoint/2010/main" val="1641509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1DB0C9-2C94-980A-7996-A2BE4B4BBA01}"/>
                  </a:ext>
                </a:extLst>
              </p:cNvPr>
              <p:cNvSpPr txBox="1"/>
              <p:nvPr/>
            </p:nvSpPr>
            <p:spPr>
              <a:xfrm>
                <a:off x="614680" y="528320"/>
                <a:ext cx="10962640" cy="6220101"/>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Step-5: Determination of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𝑯</m:t>
                        </m:r>
                      </m:e>
                      <m:sub>
                        <m:r>
                          <a:rPr lang="en-US" sz="2400" b="1" i="1" smtClean="0">
                            <a:solidFill>
                              <a:schemeClr val="accent6"/>
                            </a:solidFill>
                            <a:latin typeface="Cambria Math" panose="02040503050406030204" pitchFamily="18" charset="0"/>
                          </a:rPr>
                          <m:t>𝒂</m:t>
                        </m:r>
                      </m:sub>
                    </m:sSub>
                    <m:d>
                      <m:dPr>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𝒔</m:t>
                        </m:r>
                      </m:e>
                    </m:d>
                  </m:oMath>
                </a14:m>
                <a:endParaRPr lang="en-US" sz="2400" b="1" dirty="0">
                  <a:solidFill>
                    <a:schemeClr val="accent6"/>
                  </a:solidFill>
                </a:endParaRPr>
              </a:p>
              <a:p>
                <a:pPr marL="342900" indent="-342900" algn="just">
                  <a:buFont typeface="Wingdings" panose="05000000000000000000" pitchFamily="2" charset="2"/>
                  <a:buChar char="Ø"/>
                </a:pPr>
                <a:r>
                  <a:rPr lang="en-US" sz="2400" dirty="0"/>
                  <a:t>We know, </a:t>
                </a:r>
              </a:p>
              <a:p>
                <a:pPr algn="just"/>
                <a:r>
                  <a:rPr lang="en-US" sz="2400"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d>
                      <m:dPr>
                        <m:ctrlPr>
                          <a:rPr lang="en-US" sz="2400" b="1" i="1">
                            <a:latin typeface="Cambria Math" panose="02040503050406030204" pitchFamily="18" charset="0"/>
                          </a:rPr>
                        </m:ctrlPr>
                      </m:dPr>
                      <m:e>
                        <m:r>
                          <a:rPr lang="en-US" sz="2400" b="1" i="1">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Sup>
                          <m:sSubSupPr>
                            <m:ctrlPr>
                              <a:rPr lang="en-US" sz="2400" b="1" i="1" smtClean="0">
                                <a:latin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𝑵</m:t>
                            </m:r>
                          </m:sup>
                        </m:sSubSup>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𝟎</m:t>
                                </m:r>
                              </m:sub>
                            </m:sSub>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smtClean="0">
                                    <a:latin typeface="Cambria Math" panose="02040503050406030204" pitchFamily="18" charset="0"/>
                                  </a:rPr>
                                  <m:t>𝟏</m:t>
                                </m:r>
                              </m:sub>
                            </m:sSub>
                          </m:e>
                        </m:d>
                      </m:den>
                    </m:f>
                  </m:oMath>
                </a14:m>
                <a:endParaRPr lang="en-US" sz="2400" b="1" dirty="0"/>
              </a:p>
              <a:p>
                <a:pPr algn="just"/>
                <a:r>
                  <a:rPr lang="en-US" sz="2400" dirty="0"/>
                  <a:t>			           </a:t>
                </a:r>
                <a:r>
                  <a:rPr lang="en-US" sz="2400" b="1" dirty="0"/>
                  <a:t> </a:t>
                </a:r>
                <a14:m>
                  <m:oMath xmlns:m="http://schemas.openxmlformats.org/officeDocument/2006/math">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sSup>
                          <m:sSupPr>
                            <m:ctrlPr>
                              <a:rPr lang="en-US" sz="2400" i="1" dirty="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0.725</m:t>
                            </m:r>
                          </m:e>
                          <m:sup>
                            <m:r>
                              <a:rPr lang="en-US" sz="2400" i="1" dirty="0">
                                <a:latin typeface="Cambria Math" panose="02040503050406030204" pitchFamily="18" charset="0"/>
                              </a:rPr>
                              <m:t>2</m:t>
                            </m:r>
                          </m:sup>
                        </m:sSup>
                        <m:r>
                          <a:rPr lang="en-US" sz="2400" b="1" i="1" dirty="0" smtClean="0">
                            <a:latin typeface="Cambria Math" panose="02040503050406030204" pitchFamily="18" charset="0"/>
                          </a:rPr>
                          <m:t> </m:t>
                        </m:r>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r>
                              <a:rPr lang="en-US" sz="2400" i="1">
                                <a:latin typeface="Cambria Math" panose="02040503050406030204" pitchFamily="18" charset="0"/>
                              </a:rPr>
                              <m:t>−0.51</m:t>
                            </m:r>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0.51</m:t>
                            </m:r>
                            <m:r>
                              <a:rPr lang="en-US" sz="2400" b="1" i="1" smtClean="0">
                                <a:latin typeface="Cambria Math" panose="02040503050406030204" pitchFamily="18" charset="0"/>
                              </a:rPr>
                              <m:t>)</m:t>
                            </m:r>
                          </m:e>
                        </m:d>
                      </m:den>
                    </m:f>
                  </m:oMath>
                </a14:m>
                <a:endParaRPr lang="en-US" sz="2400" dirty="0"/>
              </a:p>
              <a:p>
                <a:pPr algn="just"/>
                <a:endParaRPr lang="en-US" sz="2400" dirty="0"/>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rPr>
                          <m:t>𝐻</m:t>
                        </m:r>
                      </m:e>
                      <m:sub>
                        <m:r>
                          <a:rPr lang="en-US" sz="2400" b="0" i="1">
                            <a:latin typeface="Cambria Math" panose="02040503050406030204" pitchFamily="18" charset="0"/>
                          </a:rPr>
                          <m:t>𝑎</m:t>
                        </m:r>
                      </m:sub>
                    </m:sSub>
                    <m:d>
                      <m:dPr>
                        <m:ctrlPr>
                          <a:rPr lang="en-US" sz="2400" i="1">
                            <a:latin typeface="Cambria Math" panose="02040503050406030204" pitchFamily="18" charset="0"/>
                          </a:rPr>
                        </m:ctrlPr>
                      </m:dPr>
                      <m:e>
                        <m:r>
                          <a:rPr lang="en-US" sz="2400" b="0" i="1">
                            <a:latin typeface="Cambria Math" panose="02040503050406030204" pitchFamily="18" charset="0"/>
                          </a:rPr>
                          <m:t>𝑠</m:t>
                        </m:r>
                      </m:e>
                    </m:d>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0" i="1" dirty="0" smtClean="0">
                            <a:latin typeface="Cambria Math" panose="02040503050406030204" pitchFamily="18" charset="0"/>
                          </a:rPr>
                          <m:t>0.52</m:t>
                        </m:r>
                        <m:r>
                          <a:rPr lang="en-US" sz="2400" b="1" i="1" dirty="0" smtClean="0">
                            <a:latin typeface="Cambria Math" panose="02040503050406030204" pitchFamily="18" charset="0"/>
                          </a:rPr>
                          <m:t> </m:t>
                        </m:r>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r>
                              <a:rPr lang="en-US" sz="2400" i="1">
                                <a:latin typeface="Cambria Math" panose="02040503050406030204" pitchFamily="18" charset="0"/>
                              </a:rPr>
                              <m:t>−0.51</m:t>
                            </m:r>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0.51</m:t>
                            </m:r>
                            <m:r>
                              <a:rPr lang="en-US" sz="2400" b="1" i="1" smtClean="0">
                                <a:latin typeface="Cambria Math" panose="02040503050406030204" pitchFamily="18" charset="0"/>
                              </a:rPr>
                              <m:t>)</m:t>
                            </m:r>
                          </m:e>
                        </m:d>
                      </m:den>
                    </m:f>
                  </m:oMath>
                </a14:m>
                <a:endParaRPr lang="en-US" sz="2400" dirty="0"/>
              </a:p>
              <a:p>
                <a:pPr marL="342900" indent="-342900" algn="just">
                  <a:buFont typeface="Wingdings" panose="05000000000000000000" pitchFamily="2" charset="2"/>
                  <a:buChar char="Ø"/>
                </a:pPr>
                <a:r>
                  <a:rPr lang="en-US" sz="2400" dirty="0"/>
                  <a:t>Applying partial fraction expansion, we have</a:t>
                </a:r>
              </a:p>
              <a:p>
                <a:pPr algn="just"/>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𝐻</m:t>
                          </m:r>
                        </m:e>
                        <m:sub>
                          <m:r>
                            <a:rPr lang="en-US" sz="2400" b="0" i="1">
                              <a:latin typeface="Cambria Math" panose="02040503050406030204" pitchFamily="18" charset="0"/>
                            </a:rPr>
                            <m:t>𝑎</m:t>
                          </m:r>
                        </m:sub>
                      </m:sSub>
                      <m:d>
                        <m:dPr>
                          <m:ctrlPr>
                            <a:rPr lang="en-US" sz="2400" i="1">
                              <a:latin typeface="Cambria Math" panose="02040503050406030204" pitchFamily="18" charset="0"/>
                            </a:rPr>
                          </m:ctrlPr>
                        </m:dPr>
                        <m:e>
                          <m:r>
                            <a:rPr lang="en-US" sz="2400" b="0" i="1">
                              <a:latin typeface="Cambria Math" panose="02040503050406030204" pitchFamily="18" charset="0"/>
                            </a:rPr>
                            <m:t>𝑠</m:t>
                          </m:r>
                        </m:e>
                      </m:d>
                      <m:r>
                        <a:rPr lang="en-US" sz="2400" b="0" i="0"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dirty="0" smtClean="0">
                              <a:latin typeface="Cambria Math" panose="02040503050406030204" pitchFamily="18" charset="0"/>
                            </a:rPr>
                            <m:t>0.52 </m:t>
                          </m:r>
                        </m:num>
                        <m:den>
                          <m:d>
                            <m:dPr>
                              <m:ctrlPr>
                                <a:rPr lang="en-US" sz="240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−(−0.51+</m:t>
                              </m:r>
                              <m:r>
                                <a:rPr lang="en-US" sz="2400" b="0" i="1">
                                  <a:latin typeface="Cambria Math" panose="02040503050406030204" pitchFamily="18" charset="0"/>
                                </a:rPr>
                                <m:t>𝑗</m:t>
                              </m:r>
                              <m:r>
                                <a:rPr lang="en-US" sz="2400" b="0" i="1">
                                  <a:latin typeface="Cambria Math" panose="02040503050406030204" pitchFamily="18" charset="0"/>
                                </a:rPr>
                                <m:t>0.51)</m:t>
                              </m:r>
                            </m:e>
                          </m:d>
                          <m:d>
                            <m:dPr>
                              <m:ctrlPr>
                                <a:rPr lang="en-US" sz="2400" i="1" smtClean="0">
                                  <a:latin typeface="Cambria Math" panose="02040503050406030204" pitchFamily="18" charset="0"/>
                                </a:rPr>
                              </m:ctrlPr>
                            </m:dPr>
                            <m:e>
                              <m:r>
                                <a:rPr lang="en-US" sz="2400" b="0" i="1">
                                  <a:latin typeface="Cambria Math" panose="02040503050406030204" pitchFamily="18" charset="0"/>
                                </a:rPr>
                                <m:t>𝑠</m:t>
                              </m:r>
                              <m:r>
                                <a:rPr lang="en-US" sz="2400" b="0" i="1">
                                  <a:latin typeface="Cambria Math" panose="02040503050406030204" pitchFamily="18" charset="0"/>
                                </a:rPr>
                                <m:t>−(−0.51−</m:t>
                              </m:r>
                              <m:r>
                                <a:rPr lang="en-US" sz="2400" b="0" i="1">
                                  <a:latin typeface="Cambria Math" panose="02040503050406030204" pitchFamily="18" charset="0"/>
                                </a:rPr>
                                <m:t>𝑗</m:t>
                              </m:r>
                              <m:r>
                                <a:rPr lang="en-US" sz="2400" b="0" i="1">
                                  <a:latin typeface="Cambria Math" panose="02040503050406030204" pitchFamily="18" charset="0"/>
                                </a:rPr>
                                <m:t>0.51)</m:t>
                              </m:r>
                            </m:e>
                          </m:d>
                        </m:den>
                      </m:f>
                    </m:oMath>
                  </m:oMathPara>
                </a14:m>
                <a:endParaRPr lang="en-US" sz="2400"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num>
                      <m:den>
                        <m:d>
                          <m:dPr>
                            <m:ctrlPr>
                              <a:rPr lang="en-US" sz="2400" i="1">
                                <a:latin typeface="Cambria Math" panose="02040503050406030204" pitchFamily="18" charset="0"/>
                              </a:rPr>
                            </m:ctrlPr>
                          </m:dPr>
                          <m:e>
                            <m:r>
                              <a:rPr lang="en-US" sz="2400" b="0" i="1">
                                <a:latin typeface="Cambria Math" panose="02040503050406030204" pitchFamily="18" charset="0"/>
                              </a:rPr>
                              <m:t>𝑠</m:t>
                            </m:r>
                            <m:r>
                              <a:rPr lang="en-US" sz="2400" b="0" i="1">
                                <a:latin typeface="Cambria Math" panose="02040503050406030204" pitchFamily="18" charset="0"/>
                              </a:rPr>
                              <m:t>−(−0.51+</m:t>
                            </m:r>
                            <m:r>
                              <a:rPr lang="en-US" sz="2400" b="0" i="1">
                                <a:latin typeface="Cambria Math" panose="02040503050406030204" pitchFamily="18" charset="0"/>
                              </a:rPr>
                              <m:t>𝑗</m:t>
                            </m:r>
                            <m:r>
                              <a:rPr lang="en-US" sz="2400" b="0" i="1">
                                <a:latin typeface="Cambria Math" panose="02040503050406030204" pitchFamily="18" charset="0"/>
                              </a:rPr>
                              <m:t>0.51)</m:t>
                            </m:r>
                          </m:e>
                        </m:d>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𝐴</m:t>
                            </m:r>
                          </m:e>
                          <m:sub>
                            <m:r>
                              <a:rPr lang="en-US" sz="2400" b="0" i="1" smtClean="0">
                                <a:latin typeface="Cambria Math" panose="02040503050406030204" pitchFamily="18" charset="0"/>
                              </a:rPr>
                              <m:t>2</m:t>
                            </m:r>
                          </m:sub>
                        </m:sSub>
                      </m:num>
                      <m:den>
                        <m:d>
                          <m:dPr>
                            <m:ctrlPr>
                              <a:rPr lang="en-US" sz="2400" i="1">
                                <a:latin typeface="Cambria Math" panose="02040503050406030204" pitchFamily="18" charset="0"/>
                              </a:rPr>
                            </m:ctrlPr>
                          </m:dPr>
                          <m:e>
                            <m:r>
                              <a:rPr lang="en-US" sz="2400" b="0" i="1">
                                <a:latin typeface="Cambria Math" panose="02040503050406030204" pitchFamily="18" charset="0"/>
                              </a:rPr>
                              <m:t>𝑠</m:t>
                            </m:r>
                            <m:r>
                              <a:rPr lang="en-US" sz="2400" b="0" i="1">
                                <a:latin typeface="Cambria Math" panose="02040503050406030204" pitchFamily="18" charset="0"/>
                              </a:rPr>
                              <m:t>−(−0.51−</m:t>
                            </m:r>
                            <m:r>
                              <a:rPr lang="en-US" sz="2400" b="0" i="1">
                                <a:latin typeface="Cambria Math" panose="02040503050406030204" pitchFamily="18" charset="0"/>
                              </a:rPr>
                              <m:t>𝑗</m:t>
                            </m:r>
                            <m:r>
                              <a:rPr lang="en-US" sz="2400" b="0" i="1">
                                <a:latin typeface="Cambria Math" panose="02040503050406030204" pitchFamily="18" charset="0"/>
                              </a:rPr>
                              <m:t>0.51)</m:t>
                            </m:r>
                          </m:e>
                        </m:d>
                      </m:den>
                    </m:f>
                  </m:oMath>
                </a14:m>
                <a:endParaRPr lang="en-US" sz="2400" dirty="0"/>
              </a:p>
              <a:p>
                <a:pPr marL="342900" indent="-342900" algn="just">
                  <a:buFont typeface="Wingdings" panose="05000000000000000000" pitchFamily="2" charset="2"/>
                  <a:buChar char="Ø"/>
                </a:pPr>
                <a:endParaRPr lang="en-US" sz="2400" dirty="0"/>
              </a:p>
              <a:p>
                <a:pPr algn="just"/>
                <a:endParaRPr lang="en-US" sz="2400" dirty="0"/>
              </a:p>
              <a:p>
                <a:pPr algn="just"/>
                <a:r>
                  <a:rPr lang="en-US" sz="2400" dirty="0"/>
                  <a:t>			</a:t>
                </a:r>
                <a:endParaRPr lang="en-US" sz="2400" b="1" dirty="0"/>
              </a:p>
            </p:txBody>
          </p:sp>
        </mc:Choice>
        <mc:Fallback xmlns="">
          <p:sp>
            <p:nvSpPr>
              <p:cNvPr id="2" name="TextBox 1">
                <a:extLst>
                  <a:ext uri="{FF2B5EF4-FFF2-40B4-BE49-F238E27FC236}">
                    <a16:creationId xmlns:a16="http://schemas.microsoft.com/office/drawing/2014/main" id="{CA1DB0C9-2C94-980A-7996-A2BE4B4BBA01}"/>
                  </a:ext>
                </a:extLst>
              </p:cNvPr>
              <p:cNvSpPr txBox="1">
                <a:spLocks noRot="1" noChangeAspect="1" noMove="1" noResize="1" noEditPoints="1" noAdjustHandles="1" noChangeArrowheads="1" noChangeShapeType="1" noTextEdit="1"/>
              </p:cNvSpPr>
              <p:nvPr/>
            </p:nvSpPr>
            <p:spPr>
              <a:xfrm>
                <a:off x="614680" y="528320"/>
                <a:ext cx="10962640" cy="6220101"/>
              </a:xfrm>
              <a:prstGeom prst="rect">
                <a:avLst/>
              </a:prstGeom>
              <a:blipFill>
                <a:blip r:embed="rId2"/>
                <a:stretch>
                  <a:fillRect l="-779" t="-784"/>
                </a:stretch>
              </a:blipFill>
            </p:spPr>
            <p:txBody>
              <a:bodyPr/>
              <a:lstStyle/>
              <a:p>
                <a:r>
                  <a:rPr lang="en-US">
                    <a:noFill/>
                  </a:rPr>
                  <a:t> </a:t>
                </a:r>
              </a:p>
            </p:txBody>
          </p:sp>
        </mc:Fallback>
      </mc:AlternateContent>
    </p:spTree>
    <p:extLst>
      <p:ext uri="{BB962C8B-B14F-4D97-AF65-F5344CB8AC3E}">
        <p14:creationId xmlns:p14="http://schemas.microsoft.com/office/powerpoint/2010/main" val="2044305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65BAF6-644A-3EE1-09E5-01414D620494}"/>
                  </a:ext>
                </a:extLst>
              </p:cNvPr>
              <p:cNvSpPr txBox="1"/>
              <p:nvPr/>
            </p:nvSpPr>
            <p:spPr>
              <a:xfrm>
                <a:off x="589280" y="538480"/>
                <a:ext cx="11023600" cy="5548186"/>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Now,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5</m:t>
                                </m:r>
                                <m:r>
                                  <a:rPr lang="en-US" sz="2400" i="1">
                                    <a:latin typeface="Cambria Math" panose="02040503050406030204" pitchFamily="18" charset="0"/>
                                  </a:rPr>
                                  <m:t>1+</m:t>
                                </m:r>
                                <m:r>
                                  <a:rPr lang="en-US" sz="2400" i="1">
                                    <a:latin typeface="Cambria Math" panose="02040503050406030204" pitchFamily="18" charset="0"/>
                                  </a:rPr>
                                  <m:t>𝑗</m:t>
                                </m:r>
                                <m:r>
                                  <a:rPr lang="en-US" sz="2400" b="0" i="1" smtClean="0">
                                    <a:latin typeface="Cambria Math" panose="02040503050406030204" pitchFamily="18" charset="0"/>
                                  </a:rPr>
                                  <m:t>0.51</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b="0" i="1" smtClean="0">
                            <a:latin typeface="Cambria Math" panose="02040503050406030204" pitchFamily="18" charset="0"/>
                          </a:rPr>
                          <m:t>𝑠</m:t>
                        </m:r>
                        <m:r>
                          <a:rPr lang="en-US" sz="2400" b="0" i="1" smtClean="0">
                            <a:latin typeface="Cambria Math" panose="02040503050406030204" pitchFamily="18" charset="0"/>
                          </a:rPr>
                          <m:t>=−0.51+</m:t>
                        </m:r>
                        <m:r>
                          <a:rPr lang="en-US" sz="2400" b="0" i="1" smtClean="0">
                            <a:latin typeface="Cambria Math" panose="02040503050406030204" pitchFamily="18" charset="0"/>
                          </a:rPr>
                          <m:t>𝑗</m:t>
                        </m:r>
                        <m:r>
                          <a:rPr lang="en-US" sz="2400" b="0" i="1" smtClean="0">
                            <a:latin typeface="Cambria Math" panose="02040503050406030204" pitchFamily="18" charset="0"/>
                          </a:rPr>
                          <m:t>0.51</m:t>
                        </m:r>
                      </m:sub>
                    </m:sSub>
                  </m:oMath>
                </a14:m>
                <a:endParaRPr lang="en-US" sz="2400" dirty="0"/>
              </a:p>
              <a:p>
                <a:pPr marL="342900" indent="-342900" algn="just">
                  <a:buFont typeface="Wingdings" panose="05000000000000000000" pitchFamily="2" charset="2"/>
                  <a:buChar char="Ø"/>
                </a:pPr>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f>
                              <m:fPr>
                                <m:ctrlPr>
                                  <a:rPr lang="en-US" sz="2400" i="1">
                                    <a:latin typeface="Cambria Math" panose="02040503050406030204" pitchFamily="18" charset="0"/>
                                  </a:rPr>
                                </m:ctrlPr>
                              </m:fPr>
                              <m:num>
                                <m:r>
                                  <a:rPr lang="en-US" sz="2400" b="0" i="1" smtClean="0">
                                    <a:latin typeface="Cambria Math" panose="02040503050406030204" pitchFamily="18" charset="0"/>
                                  </a:rPr>
                                  <m:t>0.52</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en>
                            </m:f>
                          </m:e>
                        </m:d>
                      </m:e>
                      <m:sub>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b="0" i="1" smtClean="0">
                            <a:latin typeface="Cambria Math" panose="02040503050406030204" pitchFamily="18" charset="0"/>
                          </a:rPr>
                          <m:t>0.51</m:t>
                        </m:r>
                      </m:sub>
                    </m:sSub>
                  </m:oMath>
                </a14:m>
                <a:endParaRPr lang="en-US" sz="2400" dirty="0"/>
              </a:p>
              <a:p>
                <a:pPr algn="just"/>
                <a:r>
                  <a:rPr lang="en-US" sz="2400" dirty="0"/>
                  <a:t>     Therefore,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𝑨</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oMath>
                </a14:m>
                <a:endParaRPr lang="en-US" sz="2400" b="1" dirty="0"/>
              </a:p>
              <a:p>
                <a:pPr algn="just"/>
                <a:endParaRPr lang="en-US" sz="2400" dirty="0"/>
              </a:p>
              <a:p>
                <a:pPr marL="342900" indent="-342900" algn="just">
                  <a:buFont typeface="Wingdings" panose="05000000000000000000" pitchFamily="2" charset="2"/>
                  <a:buChar char="Ø"/>
                </a:pPr>
                <a:r>
                  <a:rPr lang="en-US" sz="2400" dirty="0"/>
                  <a:t>Again,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5</m:t>
                                </m:r>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𝑗</m:t>
                                </m:r>
                                <m:r>
                                  <a:rPr lang="en-US" sz="2400" b="0" i="1" smtClean="0">
                                    <a:latin typeface="Cambria Math" panose="02040503050406030204" pitchFamily="18" charset="0"/>
                                  </a:rPr>
                                  <m:t>0.51</m:t>
                                </m:r>
                              </m:e>
                            </m:d>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e>
                        </m:d>
                      </m:e>
                      <m:sub>
                        <m:r>
                          <a:rPr lang="en-US" sz="2400" b="0" i="1" smtClean="0">
                            <a:latin typeface="Cambria Math" panose="02040503050406030204" pitchFamily="18" charset="0"/>
                          </a:rPr>
                          <m:t>𝑠</m:t>
                        </m:r>
                        <m:r>
                          <a:rPr lang="en-US" sz="2400" b="0" i="1" smtClean="0">
                            <a:latin typeface="Cambria Math" panose="02040503050406030204" pitchFamily="18" charset="0"/>
                          </a:rPr>
                          <m:t>=−0.51−</m:t>
                        </m:r>
                        <m:r>
                          <a:rPr lang="en-US" sz="2400" b="0" i="1" smtClean="0">
                            <a:latin typeface="Cambria Math" panose="02040503050406030204" pitchFamily="18" charset="0"/>
                          </a:rPr>
                          <m:t>𝑗</m:t>
                        </m:r>
                        <m:r>
                          <a:rPr lang="en-US" sz="2400" b="0" i="1" smtClean="0">
                            <a:latin typeface="Cambria Math" panose="02040503050406030204" pitchFamily="18" charset="0"/>
                          </a:rPr>
                          <m:t>0.51</m:t>
                        </m:r>
                      </m:sub>
                    </m:sSub>
                  </m:oMath>
                </a14:m>
                <a:endParaRPr lang="en-US" sz="2400" dirty="0"/>
              </a:p>
              <a:p>
                <a:pPr marL="342900" indent="-342900" algn="just">
                  <a:buFont typeface="Wingdings" panose="05000000000000000000" pitchFamily="2" charset="2"/>
                  <a:buChar char="Ø"/>
                </a:pPr>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f>
                              <m:fPr>
                                <m:ctrlPr>
                                  <a:rPr lang="en-US" sz="2400" i="1">
                                    <a:latin typeface="Cambria Math" panose="02040503050406030204" pitchFamily="18" charset="0"/>
                                  </a:rPr>
                                </m:ctrlPr>
                              </m:fPr>
                              <m:num>
                                <m:r>
                                  <a:rPr lang="en-US" sz="2400" b="0" i="1" smtClean="0">
                                    <a:latin typeface="Cambria Math" panose="02040503050406030204" pitchFamily="18" charset="0"/>
                                  </a:rPr>
                                  <m:t>0.52</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en>
                            </m:f>
                          </m:e>
                        </m:d>
                      </m:e>
                      <m:sub>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b="0" i="1" smtClean="0">
                            <a:latin typeface="Cambria Math" panose="02040503050406030204" pitchFamily="18" charset="0"/>
                          </a:rPr>
                          <m:t>0.51</m:t>
                        </m:r>
                      </m:sub>
                    </m:sSub>
                  </m:oMath>
                </a14:m>
                <a:endParaRPr lang="en-US" sz="2400" dirty="0"/>
              </a:p>
              <a:p>
                <a:pPr algn="just"/>
                <a:r>
                  <a:rPr lang="en-US" sz="2400" dirty="0"/>
                  <a:t>     Therefore,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𝑨</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oMath>
                </a14:m>
                <a:endParaRPr lang="en-US" sz="2400" b="1" dirty="0"/>
              </a:p>
              <a:p>
                <a:pPr algn="just"/>
                <a:endParaRPr lang="en-US" sz="2400" b="1" dirty="0"/>
              </a:p>
              <a:p>
                <a:pPr marL="342900" indent="-342900" algn="just">
                  <a:buFont typeface="Wingdings" panose="05000000000000000000" pitchFamily="2" charset="2"/>
                  <a:buChar char="Ø"/>
                </a:pPr>
                <a:r>
                  <a:rPr lang="en-US" sz="2400" dirty="0"/>
                  <a:t>Thus, 	</a:t>
                </a:r>
                <a14:m>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𝐻</m:t>
                        </m:r>
                      </m:e>
                      <m:sub>
                        <m:r>
                          <a:rPr lang="en-US" sz="2400" b="0" i="1">
                            <a:latin typeface="Cambria Math" panose="02040503050406030204" pitchFamily="18" charset="0"/>
                          </a:rPr>
                          <m:t>𝑎</m:t>
                        </m:r>
                      </m:sub>
                    </m:sSub>
                    <m:d>
                      <m:dPr>
                        <m:ctrlPr>
                          <a:rPr lang="en-US" sz="2400" i="1">
                            <a:latin typeface="Cambria Math" panose="02040503050406030204" pitchFamily="18" charset="0"/>
                          </a:rPr>
                        </m:ctrlPr>
                      </m:dPr>
                      <m:e>
                        <m:r>
                          <a:rPr lang="en-US" sz="2400" b="0" i="1">
                            <a:latin typeface="Cambria Math" panose="02040503050406030204" pitchFamily="18" charset="0"/>
                          </a:rPr>
                          <m:t>𝑠</m:t>
                        </m:r>
                      </m:e>
                    </m:d>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num>
                      <m:den>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−(−0.51−</m:t>
                            </m:r>
                            <m:r>
                              <a:rPr lang="en-US" sz="2400" i="1">
                                <a:latin typeface="Cambria Math" panose="02040503050406030204" pitchFamily="18" charset="0"/>
                              </a:rPr>
                              <m:t>𝑗</m:t>
                            </m:r>
                            <m:r>
                              <a:rPr lang="en-US" sz="2400" i="1">
                                <a:latin typeface="Cambria Math" panose="02040503050406030204" pitchFamily="18" charset="0"/>
                              </a:rPr>
                              <m:t>0.51)</m:t>
                            </m:r>
                          </m:e>
                        </m:d>
                      </m:den>
                    </m:f>
                  </m:oMath>
                </a14:m>
                <a:endParaRPr lang="en-US" sz="2400" dirty="0"/>
              </a:p>
              <a:p>
                <a:pPr marL="342900" indent="-342900" algn="just">
                  <a:buFont typeface="Wingdings" panose="05000000000000000000" pitchFamily="2" charset="2"/>
                  <a:buChar char="Ø"/>
                </a:pPr>
                <a:endParaRPr lang="en-US" sz="2400" dirty="0"/>
              </a:p>
            </p:txBody>
          </p:sp>
        </mc:Choice>
        <mc:Fallback xmlns="">
          <p:sp>
            <p:nvSpPr>
              <p:cNvPr id="2" name="TextBox 1">
                <a:extLst>
                  <a:ext uri="{FF2B5EF4-FFF2-40B4-BE49-F238E27FC236}">
                    <a16:creationId xmlns:a16="http://schemas.microsoft.com/office/drawing/2014/main" id="{9265BAF6-644A-3EE1-09E5-01414D620494}"/>
                  </a:ext>
                </a:extLst>
              </p:cNvPr>
              <p:cNvSpPr txBox="1">
                <a:spLocks noRot="1" noChangeAspect="1" noMove="1" noResize="1" noEditPoints="1" noAdjustHandles="1" noChangeArrowheads="1" noChangeShapeType="1" noTextEdit="1"/>
              </p:cNvSpPr>
              <p:nvPr/>
            </p:nvSpPr>
            <p:spPr>
              <a:xfrm>
                <a:off x="589280" y="538480"/>
                <a:ext cx="11023600" cy="5548186"/>
              </a:xfrm>
              <a:prstGeom prst="rect">
                <a:avLst/>
              </a:prstGeom>
              <a:blipFill>
                <a:blip r:embed="rId2"/>
                <a:stretch>
                  <a:fillRect l="-774" t="-10769"/>
                </a:stretch>
              </a:blipFill>
            </p:spPr>
            <p:txBody>
              <a:bodyPr/>
              <a:lstStyle/>
              <a:p>
                <a:r>
                  <a:rPr lang="en-US">
                    <a:noFill/>
                  </a:rPr>
                  <a:t> </a:t>
                </a:r>
              </a:p>
            </p:txBody>
          </p:sp>
        </mc:Fallback>
      </mc:AlternateContent>
    </p:spTree>
    <p:extLst>
      <p:ext uri="{BB962C8B-B14F-4D97-AF65-F5344CB8AC3E}">
        <p14:creationId xmlns:p14="http://schemas.microsoft.com/office/powerpoint/2010/main" val="2081741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168E40-4241-F5F2-02FE-4F7F64914193}"/>
                  </a:ext>
                </a:extLst>
              </p:cNvPr>
              <p:cNvSpPr txBox="1"/>
              <p:nvPr/>
            </p:nvSpPr>
            <p:spPr>
              <a:xfrm>
                <a:off x="589280" y="528320"/>
                <a:ext cx="11023600" cy="3050772"/>
              </a:xfrm>
              <a:prstGeom prst="rect">
                <a:avLst/>
              </a:prstGeom>
              <a:noFill/>
            </p:spPr>
            <p:txBody>
              <a:bodyPr wrap="square" rtlCol="0">
                <a:spAutoFit/>
              </a:bodyPr>
              <a:lstStyle/>
              <a:p>
                <a:pPr algn="just"/>
                <a:r>
                  <a:rPr lang="en-US" sz="2400" b="1" dirty="0">
                    <a:solidFill>
                      <a:schemeClr val="accent6"/>
                    </a:solidFill>
                  </a:rPr>
                  <a:t>Step-6: Determination of </a:t>
                </a:r>
                <a14:m>
                  <m:oMath xmlns:m="http://schemas.openxmlformats.org/officeDocument/2006/math">
                    <m:r>
                      <a:rPr lang="en-US" sz="2400" b="1" i="1" smtClean="0">
                        <a:solidFill>
                          <a:schemeClr val="accent6"/>
                        </a:solidFill>
                        <a:latin typeface="Cambria Math" panose="02040503050406030204" pitchFamily="18" charset="0"/>
                      </a:rPr>
                      <m:t>𝑯</m:t>
                    </m:r>
                    <m:d>
                      <m:dPr>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𝒛</m:t>
                        </m:r>
                      </m:e>
                    </m:d>
                  </m:oMath>
                </a14:m>
                <a:endParaRPr lang="en-US" sz="2400" b="1" dirty="0">
                  <a:solidFill>
                    <a:schemeClr val="accent6"/>
                  </a:solidFill>
                </a:endParaRPr>
              </a:p>
              <a:p>
                <a:pPr marL="342900" indent="-342900" algn="just">
                  <a:buFont typeface="Wingdings" panose="05000000000000000000" pitchFamily="2" charset="2"/>
                  <a:buChar char="Ø"/>
                </a:pPr>
                <a:r>
                  <a:rPr lang="en-US" sz="2400" dirty="0"/>
                  <a:t>For IIM, we know</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b="0" i="0"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𝑘</m:t>
                            </m:r>
                          </m:sub>
                        </m:sSub>
                      </m:num>
                      <m:den>
                        <m:r>
                          <a:rPr lang="en-US" sz="2400" b="0" i="1" smtClean="0">
                            <a:latin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𝑘</m:t>
                            </m:r>
                          </m:sub>
                        </m:sSub>
                      </m:den>
                    </m:f>
                  </m:oMath>
                </a14:m>
                <a:r>
                  <a:rPr lang="en-US" sz="2400" dirty="0"/>
                  <a:t>			</a:t>
                </a:r>
                <a14:m>
                  <m:oMath xmlns:m="http://schemas.openxmlformats.org/officeDocument/2006/math">
                    <m:r>
                      <a:rPr lang="en-US" sz="2400" b="0" i="1" smtClean="0">
                        <a:solidFill>
                          <a:schemeClr val="tx1"/>
                        </a:solidFill>
                        <a:latin typeface="Cambria Math" panose="02040503050406030204" pitchFamily="18" charset="0"/>
                      </a:rPr>
                      <m:t>𝐻</m:t>
                    </m:r>
                    <m:d>
                      <m:dPr>
                        <m:ctrlPr>
                          <a:rPr lang="en-US" sz="2400" i="1">
                            <a:solidFill>
                              <a:schemeClr val="tx1"/>
                            </a:solidFill>
                            <a:latin typeface="Cambria Math" panose="02040503050406030204" pitchFamily="18" charset="0"/>
                          </a:rPr>
                        </m:ctrlPr>
                      </m:dPr>
                      <m:e>
                        <m:r>
                          <a:rPr lang="en-US" sz="2400" b="0" i="1">
                            <a:solidFill>
                              <a:schemeClr val="tx1"/>
                            </a:solidFill>
                            <a:latin typeface="Cambria Math" panose="02040503050406030204" pitchFamily="18" charset="0"/>
                          </a:rPr>
                          <m:t>𝑧</m:t>
                        </m:r>
                      </m:e>
                    </m:d>
                    <m:r>
                      <a:rPr lang="en-US" sz="2400" b="0" i="0"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𝑘</m:t>
                            </m:r>
                          </m:sub>
                        </m:sSub>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−1</m:t>
                            </m:r>
                          </m:sup>
                        </m:sSup>
                      </m:den>
                    </m:f>
                  </m:oMath>
                </a14:m>
                <a:endParaRPr lang="en-US" sz="2400" dirty="0"/>
              </a:p>
              <a:p>
                <a:pPr algn="just"/>
                <a:r>
                  <a:rPr lang="en-US" sz="2400" dirty="0"/>
                  <a:t>    But,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=1</m:t>
                    </m:r>
                  </m:oMath>
                </a14:m>
                <a:r>
                  <a:rPr lang="en-US" sz="2400" dirty="0"/>
                  <a:t> sec</a:t>
                </a:r>
              </a:p>
              <a:p>
                <a:pPr marL="342900" indent="-342900" algn="just">
                  <a:buFont typeface="Wingdings" panose="05000000000000000000" pitchFamily="2" charset="2"/>
                  <a:buChar char="Ø"/>
                </a:pPr>
                <a:r>
                  <a:rPr lang="en-US" sz="2400" dirty="0"/>
                  <a:t>Therefore,		</a:t>
                </a:r>
              </a:p>
              <a:p>
                <a:pPr algn="just"/>
                <a:r>
                  <a:rPr lang="en-US" sz="2400" dirty="0"/>
                  <a:t>		</a:t>
                </a:r>
                <a:r>
                  <a:rPr lang="en-US" sz="2400" b="0" dirty="0">
                    <a:solidFill>
                      <a:schemeClr val="tx1"/>
                    </a:solidFill>
                  </a:rPr>
                  <a:t> </a:t>
                </a:r>
                <a14:m>
                  <m:oMath xmlns:m="http://schemas.openxmlformats.org/officeDocument/2006/math">
                    <m:r>
                      <a:rPr lang="en-US" sz="2400" b="1" i="1" smtClean="0">
                        <a:solidFill>
                          <a:schemeClr val="tx1"/>
                        </a:solidFill>
                        <a:latin typeface="Cambria Math" panose="02040503050406030204" pitchFamily="18" charset="0"/>
                      </a:rPr>
                      <m:t>𝑯</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𝒛</m:t>
                        </m:r>
                      </m:e>
                    </m:d>
                    <m:r>
                      <a:rPr lang="en-US" sz="2400" b="1" i="0" smtClean="0">
                        <a:latin typeface="Cambria Math" panose="02040503050406030204" pitchFamily="18" charset="0"/>
                      </a:rPr>
                      <m:t>=</m:t>
                    </m:r>
                    <m:f>
                      <m:fPr>
                        <m:ctrlPr>
                          <a:rPr lang="en-US" sz="2400" b="1" i="1">
                            <a:latin typeface="Cambria Math" panose="02040503050406030204" pitchFamily="18" charset="0"/>
                          </a:rPr>
                        </m:ctrlPr>
                      </m:fPr>
                      <m:num>
                        <m:r>
                          <a:rPr lang="en-US" sz="2400" b="1" i="1" smtClean="0">
                            <a:latin typeface="Cambria Math" panose="02040503050406030204" pitchFamily="18" charset="0"/>
                          </a:rPr>
                          <m:t>𝒋</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𝟓𝟏</m:t>
                        </m:r>
                      </m:num>
                      <m:den>
                        <m:r>
                          <a:rPr lang="en-US" sz="2400" b="1" i="1">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rPr>
                              <m:t>−</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r>
                              <a:rPr lang="en-US" sz="2400" b="1" i="1">
                                <a:latin typeface="Cambria Math" panose="02040503050406030204" pitchFamily="18" charset="0"/>
                              </a:rPr>
                              <m:t>+</m:t>
                            </m:r>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den>
                    </m:f>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smtClean="0">
                            <a:latin typeface="Cambria Math" panose="02040503050406030204" pitchFamily="18" charset="0"/>
                          </a:rPr>
                          <m:t>𝒋</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𝟓𝟏</m:t>
                        </m:r>
                      </m:num>
                      <m:den>
                        <m:r>
                          <a:rPr lang="en-US" sz="2400" b="1" i="1">
                            <a:latin typeface="Cambria Math" panose="02040503050406030204" pitchFamily="18" charset="0"/>
                          </a:rPr>
                          <m:t>𝟏</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𝒆</m:t>
                            </m:r>
                          </m:e>
                          <m:sup>
                            <m:r>
                              <a:rPr lang="en-US" sz="2400" b="1" i="1">
                                <a:latin typeface="Cambria Math" panose="02040503050406030204" pitchFamily="18" charset="0"/>
                              </a:rPr>
                              <m:t>−</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r>
                              <a:rPr lang="en-US" sz="2400" b="1" i="1">
                                <a:latin typeface="Cambria Math" panose="02040503050406030204" pitchFamily="18" charset="0"/>
                              </a:rPr>
                              <m:t>−</m:t>
                            </m:r>
                            <m:r>
                              <a:rPr lang="en-US" sz="2400" b="1" i="1">
                                <a:latin typeface="Cambria Math" panose="02040503050406030204" pitchFamily="18" charset="0"/>
                              </a:rPr>
                              <m:t>𝒋</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𝟓𝟏</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den>
                    </m:f>
                  </m:oMath>
                </a14:m>
                <a:r>
                  <a:rPr lang="en-US" sz="2400" dirty="0"/>
                  <a:t>	</a:t>
                </a:r>
              </a:p>
              <a:p>
                <a:pPr algn="just"/>
                <a:r>
                  <a:rPr lang="en-US" sz="2400" dirty="0"/>
                  <a:t>       (simplify yourself)</a:t>
                </a:r>
              </a:p>
            </p:txBody>
          </p:sp>
        </mc:Choice>
        <mc:Fallback xmlns="">
          <p:sp>
            <p:nvSpPr>
              <p:cNvPr id="2" name="TextBox 1">
                <a:extLst>
                  <a:ext uri="{FF2B5EF4-FFF2-40B4-BE49-F238E27FC236}">
                    <a16:creationId xmlns:a16="http://schemas.microsoft.com/office/drawing/2014/main" id="{C1168E40-4241-F5F2-02FE-4F7F64914193}"/>
                  </a:ext>
                </a:extLst>
              </p:cNvPr>
              <p:cNvSpPr txBox="1">
                <a:spLocks noRot="1" noChangeAspect="1" noMove="1" noResize="1" noEditPoints="1" noAdjustHandles="1" noChangeArrowheads="1" noChangeShapeType="1" noTextEdit="1"/>
              </p:cNvSpPr>
              <p:nvPr/>
            </p:nvSpPr>
            <p:spPr>
              <a:xfrm>
                <a:off x="589280" y="528320"/>
                <a:ext cx="11023600" cy="3050772"/>
              </a:xfrm>
              <a:prstGeom prst="rect">
                <a:avLst/>
              </a:prstGeom>
              <a:blipFill>
                <a:blip r:embed="rId2"/>
                <a:stretch>
                  <a:fillRect l="-885" t="-1600" b="-36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96577922-FD19-30F8-5A76-06AD80318E10}"/>
              </a:ext>
            </a:extLst>
          </p:cNvPr>
          <p:cNvCxnSpPr/>
          <p:nvPr/>
        </p:nvCxnSpPr>
        <p:spPr>
          <a:xfrm>
            <a:off x="4592320" y="1564640"/>
            <a:ext cx="1209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9559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506062-6E4A-1CD4-859E-092BD0B0E69D}"/>
                  </a:ext>
                </a:extLst>
              </p:cNvPr>
              <p:cNvSpPr txBox="1"/>
              <p:nvPr/>
            </p:nvSpPr>
            <p:spPr>
              <a:xfrm>
                <a:off x="579120" y="538480"/>
                <a:ext cx="11013440" cy="5855449"/>
              </a:xfrm>
              <a:prstGeom prst="rect">
                <a:avLst/>
              </a:prstGeom>
              <a:noFill/>
            </p:spPr>
            <p:txBody>
              <a:bodyPr wrap="square" rtlCol="0">
                <a:spAutoFit/>
              </a:bodyPr>
              <a:lstStyle/>
              <a:p>
                <a:pPr algn="just"/>
                <a:r>
                  <a:rPr lang="en-US" sz="2400" b="1" dirty="0"/>
                  <a:t>Examples:</a:t>
                </a:r>
              </a:p>
              <a:p>
                <a:pPr marL="457200" indent="-457200" algn="just">
                  <a:buFont typeface="+mj-lt"/>
                  <a:buAutoNum type="arabicPeriod"/>
                </a:pPr>
                <a:r>
                  <a:rPr lang="en-US" sz="2400" b="1" dirty="0"/>
                  <a:t>Design a Butterworth filter using BLT method to satisfy the following conditions (specifications)</a:t>
                </a:r>
              </a:p>
              <a:p>
                <a:pPr algn="just"/>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𝟖</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r>
                      <a:rPr lang="el-GR" sz="2400" b="1" i="1">
                        <a:latin typeface="Cambria Math" panose="02040503050406030204" pitchFamily="18" charset="0"/>
                        <a:ea typeface="Cambria Math" panose="02040503050406030204" pitchFamily="18" charset="0"/>
                      </a:rPr>
                      <m:t>𝝅</m:t>
                    </m:r>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r>
                      <a:rPr lang="el-GR" sz="2400" b="1" i="1">
                        <a:latin typeface="Cambria Math" panose="02040503050406030204" pitchFamily="18" charset="0"/>
                        <a:ea typeface="Cambria Math" panose="02040503050406030204" pitchFamily="18" charset="0"/>
                      </a:rPr>
                      <m:t>𝝅</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b="1" dirty="0"/>
                  <a:t>	</a:t>
                </a:r>
              </a:p>
              <a:p>
                <a:pPr algn="just"/>
                <a:r>
                  <a:rPr lang="en-US" sz="2400" b="1" dirty="0"/>
                  <a:t>Solution:</a:t>
                </a:r>
              </a:p>
              <a:p>
                <a:pPr marL="342900" indent="-342900" algn="just">
                  <a:buFont typeface="Wingdings" panose="05000000000000000000" pitchFamily="2" charset="2"/>
                  <a:buChar char="Ø"/>
                </a:pPr>
                <a:r>
                  <a:rPr lang="en-US" sz="2400" dirty="0"/>
                  <a:t>Comparing given equation with the standard discrete-time Butterworth filter</a:t>
                </a:r>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m:rPr>
                            <m:nor/>
                          </m:rPr>
                          <a:rPr lang="en-US" sz="2400" b="1" dirty="0"/>
                          <m:t> </m:t>
                        </m:r>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r>
                      <a:rPr lang="en-US" sz="2400" b="1" i="1" smtClean="0">
                        <a:latin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𝒑</m:t>
                        </m:r>
                      </m:sub>
                    </m:sSub>
                  </m:oMath>
                </a14:m>
                <a:endParaRPr lang="en-US" sz="2400" b="1" dirty="0"/>
              </a:p>
              <a:p>
                <a:pPr algn="just"/>
                <a:r>
                  <a:rPr lang="en-US" sz="2400" b="1" dirty="0"/>
                  <a:t>			          </a:t>
                </a:r>
                <a:r>
                  <a:rPr lang="en-US" sz="2400" b="1" dirty="0">
                    <a:ea typeface="Cambria Math" panose="02040503050406030204" pitchFamily="18" charset="0"/>
                  </a:rPr>
                  <a:t> </a:t>
                </a:r>
                <a14:m>
                  <m:oMath xmlns:m="http://schemas.openxmlformats.org/officeDocument/2006/math">
                    <m:d>
                      <m:dPr>
                        <m:begChr m:val="|"/>
                        <m:endChr m:val="|"/>
                        <m:ctrlPr>
                          <a:rPr lang="en-US" sz="2400" b="1" i="1" smtClean="0">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𝑯</m:t>
                            </m:r>
                            <m:r>
                              <a:rPr lang="en-US" sz="2400" b="1" i="1">
                                <a:latin typeface="Cambria Math" panose="02040503050406030204" pitchFamily="18" charset="0"/>
                              </a:rPr>
                              <m:t>(</m:t>
                            </m:r>
                            <m:r>
                              <a:rPr lang="en-US" sz="2400" b="1" i="1">
                                <a:latin typeface="Cambria Math" panose="02040503050406030204" pitchFamily="18" charset="0"/>
                              </a:rPr>
                              <m:t>𝒆</m:t>
                            </m:r>
                          </m:e>
                          <m:sup>
                            <m:r>
                              <a:rPr lang="en-US" sz="2400" b="1" i="1">
                                <a:latin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r>
                          <a:rPr lang="en-US" sz="2400" b="1" i="1">
                            <a:latin typeface="Cambria Math" panose="02040503050406030204" pitchFamily="18" charset="0"/>
                          </a:rPr>
                          <m:t>)</m:t>
                        </m:r>
                      </m:e>
                    </m:d>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m:t>
                    </m:r>
                  </m:oMath>
                </a14:m>
                <a:r>
                  <a:rPr lang="en-US" sz="2400" b="1" dirty="0"/>
                  <a:t>		</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r>
                      <a:rPr lang="el-GR" sz="2400" b="1" i="1" smtClean="0">
                        <a:latin typeface="Cambria Math" panose="02040503050406030204" pitchFamily="18" charset="0"/>
                        <a:ea typeface="Cambria Math" panose="02040503050406030204" pitchFamily="18" charset="0"/>
                      </a:rPr>
                      <m:t>≤</m:t>
                    </m:r>
                    <m:r>
                      <a:rPr lang="el-GR" sz="2400" b="1" i="1" smtClean="0">
                        <a:latin typeface="Cambria Math" panose="02040503050406030204" pitchFamily="18" charset="0"/>
                        <a:ea typeface="Cambria Math" panose="02040503050406030204" pitchFamily="18" charset="0"/>
                      </a:rPr>
                      <m:t>𝝅</m:t>
                    </m:r>
                  </m:oMath>
                </a14:m>
                <a:r>
                  <a:rPr lang="en-US" sz="2400" b="1" dirty="0"/>
                  <a:t>	</a:t>
                </a:r>
              </a:p>
              <a:p>
                <a:pPr algn="just"/>
                <a:r>
                  <a:rPr lang="en-US" sz="2400" b="1" dirty="0"/>
                  <a:t>     </a:t>
                </a:r>
                <a:r>
                  <a:rPr lang="en-US" sz="2400" dirty="0"/>
                  <a:t>we get,</a:t>
                </a:r>
              </a:p>
              <a:p>
                <a:pPr algn="just"/>
                <a:r>
                  <a:rPr lang="en-US" sz="2400" dirty="0"/>
                  <a:t>		passband attenuation,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𝟖</m:t>
                    </m:r>
                  </m:oMath>
                </a14:m>
                <a:endParaRPr lang="en-US" sz="2400" dirty="0"/>
              </a:p>
              <a:p>
                <a:pPr algn="just"/>
                <a:r>
                  <a:rPr lang="en-US" sz="2400" dirty="0"/>
                  <a:t>		stopband attenuation,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m:t>
                    </m:r>
                  </m:oMath>
                </a14:m>
                <a:endParaRPr lang="en-US" sz="2400" dirty="0"/>
              </a:p>
              <a:p>
                <a:pPr algn="just"/>
                <a:r>
                  <a:rPr lang="en-US" sz="2400" dirty="0"/>
                  <a:t>		passband edge frequency,</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a:latin typeface="Cambria Math" panose="02040503050406030204" pitchFamily="18" charset="0"/>
                            <a:ea typeface="Cambria Math" panose="02040503050406030204" pitchFamily="18" charset="0"/>
                          </a:rPr>
                          <m:t>𝒑</m:t>
                        </m:r>
                      </m:sub>
                    </m:sSub>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𝟐</m:t>
                    </m:r>
                    <m:r>
                      <a:rPr lang="el-GR" sz="2400" b="1" i="1">
                        <a:latin typeface="Cambria Math" panose="02040503050406030204" pitchFamily="18" charset="0"/>
                        <a:ea typeface="Cambria Math" panose="02040503050406030204" pitchFamily="18" charset="0"/>
                      </a:rPr>
                      <m:t>𝝅</m:t>
                    </m:r>
                  </m:oMath>
                </a14:m>
                <a:r>
                  <a:rPr lang="en-US" sz="2400" dirty="0"/>
                  <a:t> , and</a:t>
                </a:r>
              </a:p>
              <a:p>
                <a:pPr algn="just"/>
                <a:r>
                  <a:rPr lang="en-US" sz="2400" dirty="0"/>
                  <a:t>		stopband edge frequency,</a:t>
                </a:r>
                <a14:m>
                  <m:oMath xmlns:m="http://schemas.openxmlformats.org/officeDocument/2006/math">
                    <m:sSub>
                      <m:sSubPr>
                        <m:ctrlPr>
                          <a:rPr lang="el-GR"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r>
                      <a:rPr lang="el-GR" sz="2400" b="1" i="1">
                        <a:latin typeface="Cambria Math" panose="02040503050406030204" pitchFamily="18" charset="0"/>
                        <a:ea typeface="Cambria Math" panose="02040503050406030204" pitchFamily="18" charset="0"/>
                      </a:rPr>
                      <m:t>𝝅</m:t>
                    </m:r>
                  </m:oMath>
                </a14:m>
                <a:endParaRPr lang="en-US" sz="2400" dirty="0"/>
              </a:p>
              <a:p>
                <a:pPr algn="just"/>
                <a:r>
                  <a:rPr lang="en-US" sz="2400" dirty="0"/>
                  <a:t>     Since, sampling interval (</a:t>
                </a:r>
                <a14:m>
                  <m:oMath xmlns:m="http://schemas.openxmlformats.org/officeDocument/2006/math">
                    <m:r>
                      <a:rPr lang="en-US" sz="2400" b="1" i="1" dirty="0">
                        <a:latin typeface="Cambria Math" panose="02040503050406030204" pitchFamily="18" charset="0"/>
                      </a:rPr>
                      <m:t>𝑻</m:t>
                    </m:r>
                  </m:oMath>
                </a14:m>
                <a:r>
                  <a:rPr lang="en-US" sz="2400" dirty="0"/>
                  <a:t>) is not given, assume </a:t>
                </a:r>
                <a14:m>
                  <m:oMath xmlns:m="http://schemas.openxmlformats.org/officeDocument/2006/math">
                    <m:r>
                      <a:rPr lang="en-US" sz="2400" b="1" i="1" dirty="0" smtClean="0">
                        <a:latin typeface="Cambria Math" panose="02040503050406030204" pitchFamily="18" charset="0"/>
                      </a:rPr>
                      <m:t>𝑻</m:t>
                    </m:r>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oMath>
                </a14:m>
                <a:r>
                  <a:rPr lang="en-US" sz="2400" dirty="0"/>
                  <a:t> sec. </a:t>
                </a:r>
              </a:p>
            </p:txBody>
          </p:sp>
        </mc:Choice>
        <mc:Fallback xmlns="">
          <p:sp>
            <p:nvSpPr>
              <p:cNvPr id="2" name="TextBox 1">
                <a:extLst>
                  <a:ext uri="{FF2B5EF4-FFF2-40B4-BE49-F238E27FC236}">
                    <a16:creationId xmlns:a16="http://schemas.microsoft.com/office/drawing/2014/main" id="{FD506062-6E4A-1CD4-859E-092BD0B0E69D}"/>
                  </a:ext>
                </a:extLst>
              </p:cNvPr>
              <p:cNvSpPr txBox="1">
                <a:spLocks noRot="1" noChangeAspect="1" noMove="1" noResize="1" noEditPoints="1" noAdjustHandles="1" noChangeArrowheads="1" noChangeShapeType="1" noTextEdit="1"/>
              </p:cNvSpPr>
              <p:nvPr/>
            </p:nvSpPr>
            <p:spPr>
              <a:xfrm>
                <a:off x="579120" y="538480"/>
                <a:ext cx="11013440" cy="5855449"/>
              </a:xfrm>
              <a:prstGeom prst="rect">
                <a:avLst/>
              </a:prstGeom>
              <a:blipFill>
                <a:blip r:embed="rId2"/>
                <a:stretch>
                  <a:fillRect l="-885" t="-832" r="-830" b="-1353"/>
                </a:stretch>
              </a:blipFill>
            </p:spPr>
            <p:txBody>
              <a:bodyPr/>
              <a:lstStyle/>
              <a:p>
                <a:r>
                  <a:rPr lang="en-US">
                    <a:noFill/>
                  </a:rPr>
                  <a:t> </a:t>
                </a:r>
              </a:p>
            </p:txBody>
          </p:sp>
        </mc:Fallback>
      </mc:AlternateContent>
    </p:spTree>
    <p:extLst>
      <p:ext uri="{BB962C8B-B14F-4D97-AF65-F5344CB8AC3E}">
        <p14:creationId xmlns:p14="http://schemas.microsoft.com/office/powerpoint/2010/main" val="1391580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2072D-9817-2983-4D1D-2873D0C7E33A}"/>
                  </a:ext>
                </a:extLst>
              </p:cNvPr>
              <p:cNvSpPr txBox="1"/>
              <p:nvPr/>
            </p:nvSpPr>
            <p:spPr>
              <a:xfrm>
                <a:off x="589280" y="548640"/>
                <a:ext cx="11033760" cy="6322949"/>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Step-1: Determination of Analog Filter’s Edge Frequencies</a:t>
                </a:r>
              </a:p>
              <a:p>
                <a:pPr marL="342900" indent="-342900" algn="just">
                  <a:buFont typeface="Wingdings" panose="05000000000000000000" pitchFamily="2" charset="2"/>
                  <a:buChar char="Ø"/>
                </a:pPr>
                <a:r>
                  <a:rPr lang="en-US" sz="2400" dirty="0"/>
                  <a:t>For BLT,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𝟐</m:t>
                        </m:r>
                      </m:num>
                      <m:den>
                        <m:r>
                          <a:rPr lang="en-US" sz="2400" b="1" i="1">
                            <a:latin typeface="Cambria Math" panose="02040503050406030204" pitchFamily="18" charset="0"/>
                          </a:rPr>
                          <m:t>𝑻</m:t>
                        </m:r>
                      </m:den>
                    </m:f>
                    <m:r>
                      <a:rPr lang="en-US" sz="2400" b="1" i="1">
                        <a:latin typeface="Cambria Math" panose="02040503050406030204" pitchFamily="18" charset="0"/>
                      </a:rPr>
                      <m:t> </m:t>
                    </m:r>
                    <m:r>
                      <a:rPr lang="en-US" sz="2400" b="1" i="1">
                        <a:latin typeface="Cambria Math" panose="02040503050406030204" pitchFamily="18" charset="0"/>
                      </a:rPr>
                      <m:t>𝒕𝒂𝒏</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a:latin typeface="Cambria Math" panose="02040503050406030204" pitchFamily="18" charset="0"/>
                          </a:rPr>
                          <m:t>𝟐</m:t>
                        </m:r>
                      </m:den>
                    </m:f>
                    <m:r>
                      <a:rPr lang="en-US" sz="2400">
                        <a:latin typeface="Cambria Math" panose="02040503050406030204" pitchFamily="18" charset="0"/>
                      </a:rPr>
                      <m:t>)</m:t>
                    </m:r>
                  </m:oMath>
                </a14:m>
                <a:endParaRPr lang="en-US" sz="2400" dirty="0"/>
              </a:p>
              <a:p>
                <a:pPr marL="514350" indent="-514350" algn="just">
                  <a:buFont typeface="+mj-lt"/>
                  <a:buAutoNum type="romanLcPeriod"/>
                </a:pPr>
                <a:r>
                  <a:rPr lang="en-US" sz="2400" dirty="0"/>
                  <a:t>Passband edge frequency, </a:t>
                </a:r>
                <a14:m>
                  <m:oMath xmlns:m="http://schemas.openxmlformats.org/officeDocument/2006/math">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a:latin typeface="Cambria Math" panose="02040503050406030204" pitchFamily="18" charset="0"/>
                          </a:rPr>
                          <m:t>2</m:t>
                        </m:r>
                      </m:num>
                      <m:den>
                        <m:r>
                          <a:rPr lang="en-US" sz="2400" b="0" i="1">
                            <a:latin typeface="Cambria Math" panose="02040503050406030204" pitchFamily="18" charset="0"/>
                          </a:rPr>
                          <m:t>𝑇</m:t>
                        </m:r>
                      </m:den>
                    </m:f>
                    <m:r>
                      <a:rPr lang="en-US" sz="2400" b="0" i="1">
                        <a:latin typeface="Cambria Math" panose="02040503050406030204" pitchFamily="18" charset="0"/>
                      </a:rPr>
                      <m:t> </m:t>
                    </m:r>
                    <m:r>
                      <a:rPr lang="en-US" sz="2400" b="0" i="1">
                        <a:latin typeface="Cambria Math" panose="02040503050406030204" pitchFamily="18" charset="0"/>
                      </a:rPr>
                      <m:t>𝑡𝑎𝑛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𝜔</m:t>
                                </m:r>
                              </m:e>
                              <m:sub>
                                <m:r>
                                  <a:rPr lang="en-US" sz="2400" b="0" i="1">
                                    <a:latin typeface="Cambria Math" panose="02040503050406030204" pitchFamily="18" charset="0"/>
                                    <a:ea typeface="Cambria Math" panose="02040503050406030204" pitchFamily="18" charset="0"/>
                                  </a:rPr>
                                  <m:t>𝑝</m:t>
                                </m:r>
                              </m:sub>
                            </m:sSub>
                          </m:num>
                          <m:den>
                            <m:r>
                              <a:rPr lang="en-US" sz="2400" b="0" i="1">
                                <a:latin typeface="Cambria Math" panose="02040503050406030204" pitchFamily="18" charset="0"/>
                              </a:rPr>
                              <m:t>2</m:t>
                            </m:r>
                          </m:den>
                        </m:f>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b="0" i="1" smtClean="0">
                            <a:latin typeface="Cambria Math" panose="02040503050406030204" pitchFamily="18" charset="0"/>
                          </a:rPr>
                          <m:t>1</m:t>
                        </m:r>
                      </m:den>
                    </m:f>
                    <m:r>
                      <a:rPr lang="en-US" sz="2400" i="1">
                        <a:latin typeface="Cambria Math" panose="02040503050406030204" pitchFamily="18" charset="0"/>
                      </a:rPr>
                      <m:t> </m:t>
                    </m:r>
                    <m:r>
                      <a:rPr lang="en-US" sz="2400" i="1">
                        <a:latin typeface="Cambria Math" panose="02040503050406030204" pitchFamily="18" charset="0"/>
                      </a:rPr>
                      <m:t>𝑡𝑎𝑛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2</m:t>
                            </m:r>
                            <m:r>
                              <a:rPr lang="el-GR" sz="2400" i="1">
                                <a:latin typeface="Cambria Math" panose="02040503050406030204" pitchFamily="18" charset="0"/>
                                <a:ea typeface="Cambria Math" panose="02040503050406030204" pitchFamily="18" charset="0"/>
                              </a:rPr>
                              <m:t>𝜋</m:t>
                            </m:r>
                          </m:num>
                          <m:den>
                            <m:r>
                              <a:rPr lang="en-US" sz="2400" i="1">
                                <a:latin typeface="Cambria Math" panose="02040503050406030204" pitchFamily="18" charset="0"/>
                              </a:rPr>
                              <m:t>2</m:t>
                            </m:r>
                          </m:den>
                        </m:f>
                      </m:e>
                    </m:d>
                    <m:r>
                      <a:rPr lang="en-US" sz="2400" b="0" i="1" smtClean="0">
                        <a:latin typeface="Cambria Math" panose="02040503050406030204" pitchFamily="18" charset="0"/>
                      </a:rPr>
                      <m:t>=0.65  </m:t>
                    </m:r>
                    <m:r>
                      <a:rPr lang="en-US" sz="2400" b="0" i="1" smtClean="0">
                        <a:latin typeface="Cambria Math" panose="02040503050406030204" pitchFamily="18" charset="0"/>
                      </a:rPr>
                      <m:t>𝑟𝑎𝑑</m:t>
                    </m:r>
                    <m:r>
                      <a:rPr lang="en-US" sz="2400" b="0" i="1" smtClean="0">
                        <a:latin typeface="Cambria Math" panose="02040503050406030204" pitchFamily="18" charset="0"/>
                      </a:rPr>
                      <m:t>/</m:t>
                    </m:r>
                    <m:r>
                      <a:rPr lang="en-US" sz="2400" b="0" i="1" smtClean="0">
                        <a:latin typeface="Cambria Math" panose="02040503050406030204" pitchFamily="18" charset="0"/>
                      </a:rPr>
                      <m:t>𝑠𝑒𝑐</m:t>
                    </m:r>
                  </m:oMath>
                </a14:m>
                <a:endParaRPr lang="en-US" sz="2400" dirty="0"/>
              </a:p>
              <a:p>
                <a:pPr marL="514350" indent="-514350" algn="just">
                  <a:buFont typeface="+mj-lt"/>
                  <a:buAutoNum type="romanLcPeriod"/>
                </a:pPr>
                <a:r>
                  <a:rPr lang="en-US" sz="2400" dirty="0"/>
                  <a:t>Stopband edge frequency, </a:t>
                </a:r>
                <a14:m>
                  <m:oMath xmlns:m="http://schemas.openxmlformats.org/officeDocument/2006/math">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𝑇</m:t>
                        </m:r>
                      </m:den>
                    </m:f>
                    <m:r>
                      <a:rPr lang="en-US" sz="2400" i="1">
                        <a:latin typeface="Cambria Math" panose="02040503050406030204" pitchFamily="18" charset="0"/>
                      </a:rPr>
                      <m:t> </m:t>
                    </m:r>
                    <m:r>
                      <a:rPr lang="en-US" sz="2400" i="1">
                        <a:latin typeface="Cambria Math" panose="02040503050406030204" pitchFamily="18" charset="0"/>
                      </a:rPr>
                      <m:t>𝑡𝑎𝑛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𝑠</m:t>
                                </m:r>
                              </m:sub>
                            </m:sSub>
                          </m:num>
                          <m:den>
                            <m:r>
                              <a:rPr lang="en-US" sz="2400" i="1">
                                <a:latin typeface="Cambria Math" panose="02040503050406030204" pitchFamily="18" charset="0"/>
                              </a:rPr>
                              <m:t>2</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1</m:t>
                        </m:r>
                      </m:den>
                    </m:f>
                    <m:r>
                      <a:rPr lang="en-US" sz="2400" i="1">
                        <a:latin typeface="Cambria Math" panose="02040503050406030204" pitchFamily="18" charset="0"/>
                      </a:rPr>
                      <m:t> </m:t>
                    </m:r>
                    <m:r>
                      <a:rPr lang="en-US" sz="2400" i="1">
                        <a:latin typeface="Cambria Math" panose="02040503050406030204" pitchFamily="18" charset="0"/>
                      </a:rPr>
                      <m:t>𝑡𝑎𝑛</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6</m:t>
                            </m:r>
                            <m:r>
                              <a:rPr lang="el-GR" sz="2400" i="1">
                                <a:latin typeface="Cambria Math" panose="02040503050406030204" pitchFamily="18" charset="0"/>
                                <a:ea typeface="Cambria Math" panose="02040503050406030204" pitchFamily="18" charset="0"/>
                              </a:rPr>
                              <m:t>𝜋</m:t>
                            </m:r>
                          </m:num>
                          <m:den>
                            <m:r>
                              <a:rPr lang="en-US" sz="2400" i="1">
                                <a:latin typeface="Cambria Math" panose="02040503050406030204" pitchFamily="18" charset="0"/>
                              </a:rPr>
                              <m:t>2</m:t>
                            </m:r>
                          </m:den>
                        </m:f>
                      </m:e>
                    </m:d>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r>
                      <a:rPr lang="en-US" sz="2400" b="0" i="1" smtClean="0">
                        <a:latin typeface="Cambria Math" panose="02040503050406030204" pitchFamily="18" charset="0"/>
                      </a:rPr>
                      <m:t>  </m:t>
                    </m:r>
                    <m:r>
                      <a:rPr lang="en-US" sz="2400" i="1">
                        <a:latin typeface="Cambria Math" panose="02040503050406030204" pitchFamily="18" charset="0"/>
                      </a:rPr>
                      <m:t>𝑟𝑎𝑑</m:t>
                    </m:r>
                    <m:r>
                      <a:rPr lang="en-US" sz="2400" i="1">
                        <a:latin typeface="Cambria Math" panose="02040503050406030204" pitchFamily="18" charset="0"/>
                      </a:rPr>
                      <m:t>/</m:t>
                    </m:r>
                    <m:r>
                      <a:rPr lang="en-US" sz="2400" i="1">
                        <a:latin typeface="Cambria Math" panose="02040503050406030204" pitchFamily="18" charset="0"/>
                      </a:rPr>
                      <m:t>𝑠𝑒𝑐</m:t>
                    </m:r>
                  </m:oMath>
                </a14:m>
                <a:endParaRPr lang="en-US" sz="2400" dirty="0"/>
              </a:p>
              <a:p>
                <a:pPr marL="514350" indent="-514350" algn="just">
                  <a:buFont typeface="+mj-lt"/>
                  <a:buAutoNum type="romanLcPeriod"/>
                </a:pPr>
                <a:endParaRPr lang="en-US" sz="2400" dirty="0"/>
              </a:p>
              <a:p>
                <a:pPr marL="342900" indent="-342900" algn="just">
                  <a:buFont typeface="Arial" panose="020B0604020202020204" pitchFamily="34" charset="0"/>
                  <a:buChar char="•"/>
                </a:pPr>
                <a:r>
                  <a:rPr lang="en-US" sz="2400" b="1" dirty="0">
                    <a:solidFill>
                      <a:schemeClr val="accent6"/>
                    </a:solidFill>
                  </a:rPr>
                  <a:t>Step-2: Determination of the Order of the Filter</a:t>
                </a:r>
              </a:p>
              <a:p>
                <a:pPr marL="342900" indent="-342900" algn="just">
                  <a:buFont typeface="Wingdings" panose="05000000000000000000" pitchFamily="2" charset="2"/>
                  <a:buChar char="Ø"/>
                </a:pPr>
                <a:r>
                  <a:rPr lang="en-US" sz="2400" dirty="0"/>
                  <a:t>The order of filter is given by</a:t>
                </a:r>
              </a:p>
              <a:p>
                <a:pPr algn="just"/>
                <a:r>
                  <a:rPr lang="en-US" sz="240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up>
                                <m:r>
                                  <a:rPr lang="en-US" sz="2400" b="1" i="1" smtClean="0">
                                    <a:latin typeface="Cambria Math" panose="02040503050406030204" pitchFamily="18" charset="0"/>
                                  </a:rPr>
                                  <m:t>𝟐</m:t>
                                </m:r>
                              </m:sup>
                            </m:sSubSup>
                          </m:den>
                        </m:f>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𝟏</m:t>
                                </m:r>
                              </m:sub>
                              <m:sup>
                                <m:r>
                                  <a:rPr lang="en-US" sz="2400" b="1" i="1">
                                    <a:latin typeface="Cambria Math" panose="02040503050406030204" pitchFamily="18" charset="0"/>
                                  </a:rPr>
                                  <m:t>𝟐</m:t>
                                </m:r>
                              </m:sup>
                            </m:sSubSup>
                          </m:den>
                        </m:f>
                        <m:r>
                          <a:rPr lang="en-US" sz="2400" b="1" i="1">
                            <a:latin typeface="Cambria Math" panose="02040503050406030204" pitchFamily="18" charset="0"/>
                          </a:rPr>
                          <m:t>−</m:t>
                        </m:r>
                        <m:r>
                          <a:rPr lang="en-US" sz="2400" b="1" i="1">
                            <a:latin typeface="Cambria Math" panose="02040503050406030204" pitchFamily="18" charset="0"/>
                          </a:rPr>
                          <m:t>𝟏</m:t>
                        </m:r>
                        <m:r>
                          <a:rPr lang="en-US" sz="2400" b="1" i="1" smtClean="0">
                            <a:latin typeface="Cambria Math" panose="02040503050406030204" pitchFamily="18" charset="0"/>
                          </a:rPr>
                          <m:t>)]</m:t>
                        </m:r>
                      </m:num>
                      <m:den>
                        <m:r>
                          <a:rPr lang="en-US" sz="2400" b="1" i="0" smtClean="0">
                            <a:latin typeface="Cambria Math" panose="02040503050406030204" pitchFamily="18" charset="0"/>
                          </a:rPr>
                          <m:t>𝐥𝐨𝐠</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𝒔</m:t>
                                </m:r>
                              </m:sub>
                            </m:sSub>
                          </m:num>
                          <m:den>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ea typeface="Cambria Math" panose="02040503050406030204" pitchFamily="18" charset="0"/>
                                  </a:rPr>
                                  <m:t>𝒑</m:t>
                                </m:r>
                              </m:sub>
                            </m:sSub>
                          </m:den>
                        </m:f>
                        <m:r>
                          <a:rPr lang="en-US" sz="2400" b="1" i="1" smtClean="0">
                            <a:latin typeface="Cambria Math" panose="02040503050406030204" pitchFamily="18" charset="0"/>
                          </a:rPr>
                          <m:t>)</m:t>
                        </m:r>
                      </m:den>
                    </m:f>
                    <m:r>
                      <a:rPr lang="en-US" sz="2400" b="1" i="1" smtClean="0">
                        <a:latin typeface="Cambria Math" panose="02040503050406030204" pitchFamily="18" charset="0"/>
                      </a:rPr>
                      <m:t>}</m:t>
                    </m:r>
                  </m:oMath>
                </a14:m>
                <a:r>
                  <a:rPr lang="en-US" sz="2400" b="1" dirty="0"/>
                  <a:t> </a:t>
                </a:r>
              </a:p>
              <a:p>
                <a:pPr algn="just"/>
                <a:r>
                  <a:rPr lang="en-US" sz="2400" b="1" dirty="0"/>
                  <a:t>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f>
                          <m:fPr>
                            <m:ctrlPr>
                              <a:rPr lang="en-US" sz="240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0.</m:t>
                                                </m:r>
                                                <m:r>
                                                  <a:rPr lang="en-US" sz="2400" b="0" i="1" smtClean="0">
                                                    <a:latin typeface="Cambria Math" panose="02040503050406030204" pitchFamily="18" charset="0"/>
                                                  </a:rPr>
                                                  <m:t>2</m:t>
                                                </m:r>
                                              </m:e>
                                              <m:sup>
                                                <m:r>
                                                  <a:rPr lang="en-US" sz="2400" i="1">
                                                    <a:latin typeface="Cambria Math" panose="02040503050406030204" pitchFamily="18" charset="0"/>
                                                  </a:rPr>
                                                  <m:t>2</m:t>
                                                </m:r>
                                              </m:sup>
                                            </m:sSup>
                                          </m:den>
                                        </m:f>
                                        <m:r>
                                          <a:rPr lang="en-US" sz="2400" b="0" i="1" smtClean="0">
                                            <a:latin typeface="Cambria Math" panose="02040503050406030204" pitchFamily="18" charset="0"/>
                                          </a:rPr>
                                          <m:t>−1</m:t>
                                        </m:r>
                                      </m:num>
                                      <m:den>
                                        <m:f>
                                          <m:fPr>
                                            <m:ctrlPr>
                                              <a:rPr lang="en-US" sz="2400" i="1">
                                                <a:latin typeface="Cambria Math" panose="02040503050406030204" pitchFamily="18" charset="0"/>
                                              </a:rPr>
                                            </m:ctrlPr>
                                          </m:fPr>
                                          <m:num>
                                            <m:r>
                                              <a:rPr lang="en-US" sz="2400" b="0" i="1">
                                                <a:latin typeface="Cambria Math" panose="02040503050406030204" pitchFamily="18" charset="0"/>
                                              </a:rPr>
                                              <m:t>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0.8</m:t>
                                                </m:r>
                                              </m:e>
                                              <m:sup>
                                                <m:r>
                                                  <a:rPr lang="en-US" sz="2400" b="0" i="1">
                                                    <a:latin typeface="Cambria Math" panose="02040503050406030204" pitchFamily="18" charset="0"/>
                                                  </a:rPr>
                                                  <m:t>2</m:t>
                                                </m:r>
                                              </m:sup>
                                            </m:sSup>
                                          </m:den>
                                        </m:f>
                                        <m:r>
                                          <a:rPr lang="en-US" sz="2400" b="0" i="1">
                                            <a:latin typeface="Cambria Math" panose="02040503050406030204" pitchFamily="18" charset="0"/>
                                          </a:rPr>
                                          <m:t>−1</m:t>
                                        </m:r>
                                      </m:den>
                                    </m:f>
                                  </m:e>
                                </m:d>
                              </m:e>
                            </m:func>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1.885</m:t>
                                        </m:r>
                                      </m:num>
                                      <m:den>
                                        <m:r>
                                          <a:rPr lang="en-US" sz="2400" i="1">
                                            <a:latin typeface="Cambria Math" panose="02040503050406030204" pitchFamily="18" charset="0"/>
                                          </a:rPr>
                                          <m:t>0.628</m:t>
                                        </m:r>
                                      </m:den>
                                    </m:f>
                                  </m:e>
                                </m:d>
                              </m:e>
                            </m:func>
                          </m:den>
                        </m:f>
                      </m:e>
                    </m:d>
                    <m:r>
                      <a:rPr lang="en-US" sz="2400" b="0" i="1" smtClean="0">
                        <a:latin typeface="Cambria Math" panose="02040503050406030204" pitchFamily="18" charset="0"/>
                      </a:rPr>
                      <m:t>=1.3  </m:t>
                    </m:r>
                  </m:oMath>
                </a14:m>
                <a:r>
                  <a:rPr lang="en-US" sz="2400" b="1" dirty="0"/>
                  <a:t>	</a:t>
                </a:r>
              </a:p>
              <a:p>
                <a:pPr algn="just"/>
                <a:r>
                  <a:rPr lang="en-US" sz="2400" b="1" dirty="0"/>
                  <a:t>     </a:t>
                </a:r>
                <a:r>
                  <a:rPr lang="en-US" sz="2400" dirty="0"/>
                  <a:t>Therefore,</a:t>
                </a:r>
                <a:r>
                  <a:rPr lang="en-US" sz="2400" b="1" dirty="0"/>
                  <a:t>		</a:t>
                </a:r>
                <a:r>
                  <a:rPr lang="en-US" sz="2400" b="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r>
                      <a:rPr lang="en-US" sz="2400" b="1" i="1" smtClean="0">
                        <a:latin typeface="Cambria Math" panose="02040503050406030204" pitchFamily="18" charset="0"/>
                      </a:rPr>
                      <m:t>𝟐</m:t>
                    </m:r>
                  </m:oMath>
                </a14:m>
                <a:endParaRPr lang="en-US" sz="2400" b="1" dirty="0"/>
              </a:p>
              <a:p>
                <a:pPr algn="just"/>
                <a:endParaRPr lang="en-US" sz="2400" dirty="0"/>
              </a:p>
            </p:txBody>
          </p:sp>
        </mc:Choice>
        <mc:Fallback xmlns="">
          <p:sp>
            <p:nvSpPr>
              <p:cNvPr id="2" name="TextBox 1">
                <a:extLst>
                  <a:ext uri="{FF2B5EF4-FFF2-40B4-BE49-F238E27FC236}">
                    <a16:creationId xmlns:a16="http://schemas.microsoft.com/office/drawing/2014/main" id="{9062072D-9817-2983-4D1D-2873D0C7E33A}"/>
                  </a:ext>
                </a:extLst>
              </p:cNvPr>
              <p:cNvSpPr txBox="1">
                <a:spLocks noRot="1" noChangeAspect="1" noMove="1" noResize="1" noEditPoints="1" noAdjustHandles="1" noChangeArrowheads="1" noChangeShapeType="1" noTextEdit="1"/>
              </p:cNvSpPr>
              <p:nvPr/>
            </p:nvSpPr>
            <p:spPr>
              <a:xfrm>
                <a:off x="589280" y="548640"/>
                <a:ext cx="11033760" cy="6322949"/>
              </a:xfrm>
              <a:prstGeom prst="rect">
                <a:avLst/>
              </a:prstGeom>
              <a:blipFill>
                <a:blip r:embed="rId2"/>
                <a:stretch>
                  <a:fillRect l="-884" t="-771"/>
                </a:stretch>
              </a:blipFill>
            </p:spPr>
            <p:txBody>
              <a:bodyPr/>
              <a:lstStyle/>
              <a:p>
                <a:r>
                  <a:rPr lang="en-US">
                    <a:noFill/>
                  </a:rPr>
                  <a:t> </a:t>
                </a:r>
              </a:p>
            </p:txBody>
          </p:sp>
        </mc:Fallback>
      </mc:AlternateContent>
    </p:spTree>
    <p:extLst>
      <p:ext uri="{BB962C8B-B14F-4D97-AF65-F5344CB8AC3E}">
        <p14:creationId xmlns:p14="http://schemas.microsoft.com/office/powerpoint/2010/main" val="2490867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CEED03-D404-327F-C20E-097226725205}"/>
                  </a:ext>
                </a:extLst>
              </p:cNvPr>
              <p:cNvSpPr txBox="1"/>
              <p:nvPr/>
            </p:nvSpPr>
            <p:spPr>
              <a:xfrm>
                <a:off x="609600" y="538480"/>
                <a:ext cx="11003280" cy="5916300"/>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Step-3: Determination of the Cutoff Frequency,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l-GR" sz="2400" b="1" i="1">
                            <a:solidFill>
                              <a:schemeClr val="accent6"/>
                            </a:solidFill>
                            <a:latin typeface="Cambria Math" panose="02040503050406030204" pitchFamily="18" charset="0"/>
                            <a:ea typeface="Cambria Math" panose="02040503050406030204" pitchFamily="18" charset="0"/>
                          </a:rPr>
                          <m:t>𝜴</m:t>
                        </m:r>
                      </m:e>
                      <m:sub>
                        <m:r>
                          <a:rPr lang="en-US" sz="2400" b="1" i="1" smtClean="0">
                            <a:solidFill>
                              <a:schemeClr val="accent6"/>
                            </a:solidFill>
                            <a:latin typeface="Cambria Math" panose="02040503050406030204" pitchFamily="18" charset="0"/>
                          </a:rPr>
                          <m:t>𝒄</m:t>
                        </m:r>
                      </m:sub>
                    </m:sSub>
                  </m:oMath>
                </a14:m>
                <a:endParaRPr lang="en-US" sz="2400" b="1" dirty="0">
                  <a:solidFill>
                    <a:schemeClr val="accent6"/>
                  </a:solidFill>
                </a:endParaRPr>
              </a:p>
              <a:p>
                <a:pPr marL="342900" indent="-342900" algn="just">
                  <a:buFont typeface="Wingdings" panose="05000000000000000000" pitchFamily="2" charset="2"/>
                  <a:buChar char="Ø"/>
                </a:pPr>
                <a:r>
                  <a:rPr lang="en-US" sz="2400" dirty="0"/>
                  <a:t>Since,</a:t>
                </a:r>
                <a:r>
                  <a:rPr lang="en-US" sz="2400" b="1" dirty="0"/>
                  <a:t> </a:t>
                </a:r>
                <a14:m>
                  <m:oMath xmlns:m="http://schemas.openxmlformats.org/officeDocument/2006/math">
                    <m:sSub>
                      <m:sSubPr>
                        <m:ctrlPr>
                          <a:rPr lang="el-GR"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𝝎</m:t>
                        </m:r>
                      </m:e>
                      <m:sub>
                        <m:r>
                          <a:rPr lang="en-US" sz="2400" b="1" i="1">
                            <a:latin typeface="Cambria Math" panose="02040503050406030204" pitchFamily="18" charset="0"/>
                            <a:ea typeface="Cambria Math" panose="02040503050406030204" pitchFamily="18" charset="0"/>
                          </a:rPr>
                          <m:t>𝒑</m:t>
                        </m:r>
                      </m:sub>
                    </m:sSub>
                    <m:r>
                      <a:rPr lang="en-US" sz="2400" b="1" i="1" smtClean="0">
                        <a:latin typeface="Cambria Math" panose="02040503050406030204" pitchFamily="18" charset="0"/>
                        <a:ea typeface="Cambria Math" panose="02040503050406030204" pitchFamily="18" charset="0"/>
                      </a:rPr>
                      <m:t> </m:t>
                    </m:r>
                  </m:oMath>
                </a14:m>
                <a:r>
                  <a:rPr lang="en-US" sz="2400" b="1" dirty="0"/>
                  <a:t> </a:t>
                </a:r>
                <a:r>
                  <a:rPr lang="en-US" sz="2400" dirty="0"/>
                  <a:t>is not given we can calculate the </a:t>
                </a:r>
                <a14:m>
                  <m:oMath xmlns:m="http://schemas.openxmlformats.org/officeDocument/2006/math">
                    <m:sSub>
                      <m:sSubPr>
                        <m:ctrlPr>
                          <a:rPr lang="en-US" sz="2400" b="1" i="1">
                            <a:latin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rPr>
                          <m:t>𝒄</m:t>
                        </m:r>
                      </m:sub>
                    </m:sSub>
                  </m:oMath>
                </a14:m>
                <a:r>
                  <a:rPr lang="en-US" sz="2400" dirty="0"/>
                  <a:t> using the expression</a:t>
                </a:r>
              </a:p>
              <a:p>
                <a:pPr algn="just"/>
                <a:r>
                  <a:rPr lang="en-US" sz="2400" dirty="0"/>
                  <a:t>			</a:t>
                </a:r>
                <a:r>
                  <a:rPr lang="en-US" sz="2400" b="1" dirty="0">
                    <a:ea typeface="Cambria Math" panose="02040503050406030204" pitchFamily="18" charset="0"/>
                  </a:rPr>
                  <a:t>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𝒄</m:t>
                        </m:r>
                      </m:sub>
                    </m:sSub>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sSub>
                          <m:sSubPr>
                            <m:ctrlPr>
                              <a:rPr lang="en-US" sz="2400" b="1" i="1">
                                <a:latin typeface="Cambria Math" panose="02040503050406030204" pitchFamily="18" charset="0"/>
                                <a:ea typeface="Cambria Math" panose="02040503050406030204" pitchFamily="18" charset="0"/>
                              </a:rPr>
                            </m:ctrlPr>
                          </m:sSubPr>
                          <m:e>
                            <m:r>
                              <a:rPr lang="el-GR" sz="2400" b="1" i="1">
                                <a:latin typeface="Cambria Math" panose="02040503050406030204" pitchFamily="18" charset="0"/>
                                <a:ea typeface="Cambria Math" panose="02040503050406030204" pitchFamily="18" charset="0"/>
                              </a:rPr>
                              <m:t>𝜴</m:t>
                            </m:r>
                          </m:e>
                          <m:sub>
                            <m:r>
                              <a:rPr lang="en-US" sz="2400" b="1" i="1">
                                <a:latin typeface="Cambria Math" panose="02040503050406030204" pitchFamily="18" charset="0"/>
                                <a:ea typeface="Cambria Math" panose="02040503050406030204" pitchFamily="18" charset="0"/>
                              </a:rPr>
                              <m:t>𝒑</m:t>
                            </m:r>
                          </m:sub>
                        </m:sSub>
                      </m:num>
                      <m:den>
                        <m:sSup>
                          <m:sSupPr>
                            <m:ctrlPr>
                              <a:rPr lang="en-US" sz="2400" b="1" i="1">
                                <a:latin typeface="Cambria Math" panose="02040503050406030204" pitchFamily="18" charset="0"/>
                                <a:ea typeface="Cambria Math" panose="02040503050406030204" pitchFamily="18" charset="0"/>
                              </a:rPr>
                            </m:ctrlPr>
                          </m:sSupPr>
                          <m:e>
                            <m:d>
                              <m:dPr>
                                <m:begChr m:val="["/>
                                <m:endChr m:val="]"/>
                                <m:ctrlPr>
                                  <a:rPr lang="en-US" sz="2400" b="1" i="1">
                                    <a:latin typeface="Cambria Math" panose="02040503050406030204" pitchFamily="18" charset="0"/>
                                    <a:ea typeface="Cambria Math" panose="02040503050406030204" pitchFamily="18" charset="0"/>
                                  </a:rPr>
                                </m:ctrlPr>
                              </m:dPr>
                              <m:e>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sSubSup>
                                      <m:sSubSupPr>
                                        <m:ctrlPr>
                                          <a:rPr lang="en-US" sz="2400" b="1" i="1" smtClean="0">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𝜹</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den>
                                </m:f>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e>
                            </m:d>
                          </m:e>
                          <m:sup>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ea typeface="Cambria Math" panose="02040503050406030204" pitchFamily="18" charset="0"/>
                                  </a:rPr>
                                  <m:t>𝟐</m:t>
                                </m:r>
                                <m:r>
                                  <a:rPr lang="en-US" sz="2400" b="1" i="1">
                                    <a:latin typeface="Cambria Math" panose="02040503050406030204" pitchFamily="18" charset="0"/>
                                    <a:ea typeface="Cambria Math" panose="02040503050406030204" pitchFamily="18" charset="0"/>
                                  </a:rPr>
                                  <m:t>𝑵</m:t>
                                </m:r>
                              </m:den>
                            </m:f>
                          </m:sup>
                        </m:sSup>
                      </m:den>
                    </m:f>
                  </m:oMath>
                </a14:m>
                <a:r>
                  <a:rPr lang="en-US" sz="2400" dirty="0"/>
                  <a:t>  </a:t>
                </a:r>
                <a:r>
                  <a:rPr lang="en-US" sz="2400" b="0" dirty="0">
                    <a:ea typeface="Cambria Math" panose="02040503050406030204" pitchFamily="18" charset="0"/>
                  </a:rPr>
                  <a:t> </a:t>
                </a:r>
                <a14:m>
                  <m:oMath xmlns:m="http://schemas.openxmlformats.org/officeDocument/2006/math">
                    <m:r>
                      <a:rPr lang="en-US" sz="2400" b="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0.65</m:t>
                        </m:r>
                      </m:num>
                      <m:den>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rPr>
                                        </m:ctrlPr>
                                      </m:sSupPr>
                                      <m:e>
                                        <m:r>
                                          <a:rPr lang="en-US" sz="2400" b="0" i="1">
                                            <a:latin typeface="Cambria Math" panose="02040503050406030204" pitchFamily="18" charset="0"/>
                                          </a:rPr>
                                          <m:t>0.8</m:t>
                                        </m:r>
                                      </m:e>
                                      <m:sup>
                                        <m:r>
                                          <a:rPr lang="en-US" sz="2400" b="0" i="1">
                                            <a:latin typeface="Cambria Math" panose="02040503050406030204" pitchFamily="18" charset="0"/>
                                          </a:rPr>
                                          <m:t>2</m:t>
                                        </m:r>
                                      </m:sup>
                                    </m:sSup>
                                  </m:den>
                                </m:f>
                                <m:r>
                                  <a:rPr lang="en-US" sz="2400" b="0" i="1">
                                    <a:latin typeface="Cambria Math" panose="02040503050406030204" pitchFamily="18" charset="0"/>
                                    <a:ea typeface="Cambria Math" panose="02040503050406030204" pitchFamily="18" charset="0"/>
                                  </a:rPr>
                                  <m:t>−1</m:t>
                                </m:r>
                              </m:e>
                            </m:d>
                          </m:e>
                          <m:sup>
                            <m:f>
                              <m:fPr>
                                <m:ctrlPr>
                                  <a:rPr lang="en-US" sz="2400" i="1">
                                    <a:latin typeface="Cambria Math" panose="02040503050406030204" pitchFamily="18" charset="0"/>
                                    <a:ea typeface="Cambria Math" panose="02040503050406030204" pitchFamily="18" charset="0"/>
                                  </a:rPr>
                                </m:ctrlPr>
                              </m:fPr>
                              <m:num>
                                <m:r>
                                  <a:rPr lang="en-US" sz="2400" b="0" i="1">
                                    <a:latin typeface="Cambria Math" panose="02040503050406030204" pitchFamily="18" charset="0"/>
                                    <a:ea typeface="Cambria Math" panose="02040503050406030204" pitchFamily="18" charset="0"/>
                                  </a:rPr>
                                  <m:t>1</m:t>
                                </m:r>
                              </m:num>
                              <m:den>
                                <m:r>
                                  <a:rPr lang="en-US" sz="2400" b="0" i="1">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∗2</m:t>
                                </m:r>
                              </m:den>
                            </m:f>
                          </m:sup>
                        </m:sSup>
                      </m:den>
                    </m:f>
                    <m:r>
                      <a:rPr lang="en-US" sz="2400" b="0" i="1" smtClean="0">
                        <a:latin typeface="Cambria Math" panose="02040503050406030204" pitchFamily="18" charset="0"/>
                        <a:ea typeface="Cambria Math" panose="02040503050406030204" pitchFamily="18" charset="0"/>
                      </a:rPr>
                      <m:t>=0.75 </m:t>
                    </m:r>
                  </m:oMath>
                </a14:m>
                <a:endParaRPr lang="en-US" sz="2400" b="0" dirty="0">
                  <a:ea typeface="Cambria Math" panose="02040503050406030204" pitchFamily="18" charset="0"/>
                </a:endParaRPr>
              </a:p>
              <a:p>
                <a:pPr marL="342900" indent="-342900" algn="just">
                  <a:buFont typeface="Arial" panose="020B0604020202020204" pitchFamily="34" charset="0"/>
                  <a:buChar char="•"/>
                </a:pPr>
                <a:r>
                  <a:rPr lang="en-US" sz="2400" b="1" dirty="0">
                    <a:solidFill>
                      <a:schemeClr val="accent6"/>
                    </a:solidFill>
                    <a:ea typeface="Cambria Math" panose="02040503050406030204" pitchFamily="18" charset="0"/>
                  </a:rPr>
                  <a:t>Step-4: Determination of Poles</a:t>
                </a:r>
              </a:p>
              <a:p>
                <a:pPr marL="342900" indent="-342900" algn="just">
                  <a:buFont typeface="Wingdings" panose="05000000000000000000" pitchFamily="2" charset="2"/>
                  <a:buChar char="Ø"/>
                </a:pPr>
                <a:r>
                  <a:rPr lang="en-US" sz="2400" dirty="0">
                    <a:ea typeface="Cambria Math" panose="02040503050406030204" pitchFamily="18" charset="0"/>
                  </a:rPr>
                  <a:t>Poles are given by the equation</a:t>
                </a:r>
              </a:p>
              <a:p>
                <a:pPr algn="just"/>
                <a:r>
                  <a:rPr lang="en-US" sz="2400" dirty="0">
                    <a:ea typeface="Cambria Math" panose="02040503050406030204" pitchFamily="18" charset="0"/>
                  </a:rPr>
                  <a:t>			</a:t>
                </a:r>
                <a:r>
                  <a:rPr lang="en-US" sz="2400" b="1"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l-GR" sz="2400" b="0" i="1">
                            <a:latin typeface="Cambria Math" panose="02040503050406030204" pitchFamily="18" charset="0"/>
                            <a:ea typeface="Cambria Math" panose="02040503050406030204" pitchFamily="18" charset="0"/>
                          </a:rPr>
                          <m:t>𝛺</m:t>
                        </m:r>
                      </m:e>
                      <m:sub>
                        <m:r>
                          <a:rPr lang="en-US" sz="2400" b="0" i="1" smtClean="0">
                            <a:latin typeface="Cambria Math" panose="02040503050406030204" pitchFamily="18" charset="0"/>
                          </a:rPr>
                          <m:t>𝑐</m:t>
                        </m:r>
                      </m:sub>
                    </m:sSub>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a:latin typeface="Cambria Math" panose="02040503050406030204" pitchFamily="18" charset="0"/>
                              </a:rPr>
                              <m:t>(2</m:t>
                            </m:r>
                            <m:r>
                              <a:rPr lang="en-US" sz="2400" b="0" i="1">
                                <a:latin typeface="Cambria Math" panose="02040503050406030204" pitchFamily="18" charset="0"/>
                              </a:rPr>
                              <m:t>𝑘</m:t>
                            </m:r>
                            <m:r>
                              <a:rPr lang="en-US" sz="2400" b="0" i="1">
                                <a:latin typeface="Cambria Math" panose="02040503050406030204" pitchFamily="18" charset="0"/>
                              </a:rPr>
                              <m:t>+</m:t>
                            </m:r>
                            <m:r>
                              <a:rPr lang="en-US" sz="2400" b="0" i="1">
                                <a:latin typeface="Cambria Math" panose="02040503050406030204" pitchFamily="18" charset="0"/>
                              </a:rPr>
                              <m:t>𝑁</m:t>
                            </m:r>
                            <m:r>
                              <a:rPr lang="en-US" sz="2400" b="0" i="1" smtClean="0">
                                <a:latin typeface="Cambria Math" panose="02040503050406030204" pitchFamily="18" charset="0"/>
                              </a:rPr>
                              <m:t>+</m:t>
                            </m:r>
                            <m:r>
                              <a:rPr lang="en-US" sz="2400" b="0" i="1">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m:t>
                            </m:r>
                            <m:r>
                              <a:rPr lang="en-US" sz="2400" b="0" i="1" smtClean="0">
                                <a:latin typeface="Cambria Math" panose="02040503050406030204" pitchFamily="18" charset="0"/>
                              </a:rPr>
                              <m:t>𝑁</m:t>
                            </m:r>
                          </m:den>
                        </m:f>
                      </m:sup>
                    </m:sSup>
                  </m:oMath>
                </a14:m>
                <a:r>
                  <a:rPr lang="en-US" sz="2400" dirty="0"/>
                  <a:t> ,  </a:t>
                </a:r>
                <a14:m>
                  <m:oMath xmlns:m="http://schemas.openxmlformats.org/officeDocument/2006/math">
                    <m:r>
                      <m:rPr>
                        <m:sty m:val="p"/>
                      </m:rPr>
                      <a:rPr lang="en-US" sz="2400" b="0" i="0" dirty="0" smtClean="0">
                        <a:latin typeface="Cambria Math" panose="02040503050406030204" pitchFamily="18" charset="0"/>
                      </a:rPr>
                      <m:t>k</m:t>
                    </m:r>
                    <m:r>
                      <a:rPr lang="en-US" sz="2400" b="0" i="0" dirty="0" smtClean="0">
                        <a:latin typeface="Cambria Math" panose="02040503050406030204" pitchFamily="18" charset="0"/>
                      </a:rPr>
                      <m:t>=</m:t>
                    </m:r>
                    <m:r>
                      <a:rPr lang="en-US" sz="2400" b="0" i="1" dirty="0" smtClean="0">
                        <a:latin typeface="Cambria Math" panose="02040503050406030204" pitchFamily="18" charset="0"/>
                      </a:rPr>
                      <m:t>0,1,2,…., </m:t>
                    </m:r>
                    <m:r>
                      <a:rPr lang="en-US" sz="2400" b="0" i="1" dirty="0" smtClean="0">
                        <a:latin typeface="Cambria Math" panose="02040503050406030204" pitchFamily="18" charset="0"/>
                      </a:rPr>
                      <m:t>𝑁</m:t>
                    </m:r>
                    <m:r>
                      <a:rPr lang="en-US" sz="2400" b="0" i="1" dirty="0" smtClean="0">
                        <a:latin typeface="Cambria Math" panose="02040503050406030204" pitchFamily="18" charset="0"/>
                      </a:rPr>
                      <m:t>−1</m:t>
                    </m:r>
                  </m:oMath>
                </a14:m>
                <a:endParaRPr lang="en-US" sz="2400" dirty="0">
                  <a:ea typeface="Cambria Math" panose="02040503050406030204" pitchFamily="18" charset="0"/>
                </a:endParaRPr>
              </a:p>
              <a:p>
                <a:pPr algn="just"/>
                <a:r>
                  <a:rPr lang="en-US" sz="2400" dirty="0">
                    <a:ea typeface="Cambria Math" panose="02040503050406030204" pitchFamily="18" charset="0"/>
                  </a:rPr>
                  <a:t>     Since, </a:t>
                </a:r>
                <a14:m>
                  <m:oMath xmlns:m="http://schemas.openxmlformats.org/officeDocument/2006/math">
                    <m:r>
                      <a:rPr lang="en-US" sz="2400" b="0" i="1" dirty="0" smtClean="0">
                        <a:latin typeface="Cambria Math" panose="02040503050406030204" pitchFamily="18" charset="0"/>
                      </a:rPr>
                      <m:t>𝑁</m:t>
                    </m:r>
                    <m:r>
                      <a:rPr lang="en-US" sz="2400" b="0" i="1" dirty="0" smtClean="0">
                        <a:latin typeface="Cambria Math" panose="02040503050406030204" pitchFamily="18" charset="0"/>
                      </a:rPr>
                      <m:t>=2</m:t>
                    </m:r>
                  </m:oMath>
                </a14:m>
                <a:r>
                  <a:rPr lang="en-US" sz="2400" dirty="0">
                    <a:ea typeface="Cambria Math" panose="02040503050406030204" pitchFamily="18" charset="0"/>
                  </a:rPr>
                  <a:t> , </a:t>
                </a:r>
                <a14:m>
                  <m:oMath xmlns:m="http://schemas.openxmlformats.org/officeDocument/2006/math">
                    <m:r>
                      <m:rPr>
                        <m:sty m:val="p"/>
                      </m:rPr>
                      <a:rPr lang="en-US" sz="2400" dirty="0">
                        <a:latin typeface="Cambria Math" panose="02040503050406030204" pitchFamily="18" charset="0"/>
                      </a:rPr>
                      <m:t>k</m:t>
                    </m:r>
                    <m:r>
                      <a:rPr lang="en-US" sz="2400" dirty="0">
                        <a:latin typeface="Cambria Math" panose="02040503050406030204" pitchFamily="18" charset="0"/>
                      </a:rPr>
                      <m:t>=</m:t>
                    </m:r>
                    <m:r>
                      <a:rPr lang="en-US" sz="2400" i="1" dirty="0">
                        <a:latin typeface="Cambria Math" panose="02040503050406030204" pitchFamily="18" charset="0"/>
                      </a:rPr>
                      <m:t>0,1</m:t>
                    </m:r>
                  </m:oMath>
                </a14:m>
                <a:r>
                  <a:rPr lang="en-US" sz="2400" dirty="0">
                    <a:ea typeface="Cambria Math" panose="02040503050406030204" pitchFamily="18" charset="0"/>
                  </a:rPr>
                  <a:t>. Therefore, </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a:latin typeface="Cambria Math" panose="02040503050406030204" pitchFamily="18" charset="0"/>
                              </a:rPr>
                              <m:t>(2</m:t>
                            </m:r>
                            <m:r>
                              <a:rPr lang="en-US" sz="2400" b="0" i="1">
                                <a:latin typeface="Cambria Math" panose="02040503050406030204" pitchFamily="18" charset="0"/>
                              </a:rPr>
                              <m:t>𝑘</m:t>
                            </m:r>
                            <m:r>
                              <a:rPr lang="en-US" sz="2400" b="0" i="1">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oMath>
                </a14:m>
                <a:r>
                  <a:rPr lang="en-US" sz="2400" dirty="0"/>
                  <a:t>						…..</a:t>
                </a:r>
                <a:r>
                  <a:rPr lang="en-US" sz="2400" dirty="0" err="1"/>
                  <a:t>i</a:t>
                </a:r>
                <a:endParaRPr lang="en-US" sz="2400" dirty="0"/>
              </a:p>
              <a:p>
                <a:pPr marL="342900" indent="-342900" algn="just">
                  <a:buFont typeface="Wingdings" panose="05000000000000000000" pitchFamily="2" charset="2"/>
                  <a:buChar char="Ø"/>
                </a:pPr>
                <a:r>
                  <a:rPr lang="en-US" sz="2400" dirty="0"/>
                  <a:t>Now,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.725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r>
                      <a:rPr lang="en-US" sz="2400" b="0" i="1" smtClean="0">
                        <a:latin typeface="Cambria Math" panose="02040503050406030204" pitchFamily="18" charset="0"/>
                      </a:rPr>
                      <m:t>=−0.53+</m:t>
                    </m:r>
                    <m:r>
                      <a:rPr lang="en-US" sz="2400" b="0" i="1" smtClean="0">
                        <a:latin typeface="Cambria Math" panose="02040503050406030204" pitchFamily="18" charset="0"/>
                      </a:rPr>
                      <m:t>𝑗</m:t>
                    </m:r>
                    <m:r>
                      <a:rPr lang="en-US" sz="2400" b="0" i="1" smtClean="0">
                        <a:latin typeface="Cambria Math" panose="02040503050406030204" pitchFamily="18" charset="0"/>
                      </a:rPr>
                      <m:t>0.53</m:t>
                    </m:r>
                  </m:oMath>
                </a14:m>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.725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r>
                          <a:rPr lang="en-US" sz="2400" b="0" i="1" smtClean="0">
                            <a:latin typeface="Cambria Math" panose="02040503050406030204" pitchFamily="18" charset="0"/>
                          </a:rPr>
                          <m:t> </m:t>
                        </m:r>
                      </m:e>
                      <m:sup>
                        <m:f>
                          <m:fPr>
                            <m:ctrlPr>
                              <a:rPr lang="en-US" sz="2400" i="1" smtClean="0">
                                <a:latin typeface="Cambria Math" panose="02040503050406030204" pitchFamily="18" charset="0"/>
                              </a:rPr>
                            </m:ctrlPr>
                          </m:fPr>
                          <m:num>
                            <m:r>
                              <a:rPr lang="en-US" sz="2400" b="0" i="1">
                                <a:latin typeface="Cambria Math" panose="02040503050406030204" pitchFamily="18" charset="0"/>
                              </a:rPr>
                              <m:t>𝑗</m:t>
                            </m:r>
                            <m:r>
                              <a:rPr lang="en-US" sz="2400" b="0" i="1" smtClean="0">
                                <a:latin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4</m:t>
                            </m:r>
                          </m:den>
                        </m:f>
                      </m:sup>
                    </m:sSup>
                    <m:r>
                      <a:rPr lang="en-US" sz="2400" b="0" i="1" smtClean="0">
                        <a:latin typeface="Cambria Math" panose="02040503050406030204" pitchFamily="18" charset="0"/>
                      </a:rPr>
                      <m:t>=−0.53−</m:t>
                    </m:r>
                    <m:r>
                      <a:rPr lang="en-US" sz="2400" b="0" i="1" smtClean="0">
                        <a:latin typeface="Cambria Math" panose="02040503050406030204" pitchFamily="18" charset="0"/>
                      </a:rPr>
                      <m:t>𝑗</m:t>
                    </m:r>
                    <m:r>
                      <a:rPr lang="en-US" sz="2400" b="0" i="1" smtClean="0">
                        <a:latin typeface="Cambria Math" panose="02040503050406030204" pitchFamily="18" charset="0"/>
                      </a:rPr>
                      <m:t>0.5</m:t>
                    </m:r>
                  </m:oMath>
                </a14:m>
                <a:r>
                  <a:rPr lang="en-US" sz="2400" dirty="0"/>
                  <a:t>3</a:t>
                </a:r>
              </a:p>
              <a:p>
                <a:pPr algn="just"/>
                <a:r>
                  <a:rPr lang="en-US" sz="2400" dirty="0"/>
                  <a:t>     We observe that,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oMath>
                </a14:m>
                <a:endParaRPr lang="en-US" sz="2400" dirty="0"/>
              </a:p>
              <a:p>
                <a:pPr marL="342900" indent="-342900" algn="just">
                  <a:buFont typeface="Wingdings" panose="05000000000000000000" pitchFamily="2" charset="2"/>
                  <a:buChar char="Ø"/>
                </a:pPr>
                <a:r>
                  <a:rPr lang="en-US" sz="2400" b="1" i="1" dirty="0"/>
                  <a:t>Note that for stable filter we select poles from LHP of s-plane. </a:t>
                </a:r>
              </a:p>
            </p:txBody>
          </p:sp>
        </mc:Choice>
        <mc:Fallback xmlns="">
          <p:sp>
            <p:nvSpPr>
              <p:cNvPr id="2" name="TextBox 1">
                <a:extLst>
                  <a:ext uri="{FF2B5EF4-FFF2-40B4-BE49-F238E27FC236}">
                    <a16:creationId xmlns:a16="http://schemas.microsoft.com/office/drawing/2014/main" id="{26CEED03-D404-327F-C20E-097226725205}"/>
                  </a:ext>
                </a:extLst>
              </p:cNvPr>
              <p:cNvSpPr txBox="1">
                <a:spLocks noRot="1" noChangeAspect="1" noMove="1" noResize="1" noEditPoints="1" noAdjustHandles="1" noChangeArrowheads="1" noChangeShapeType="1" noTextEdit="1"/>
              </p:cNvSpPr>
              <p:nvPr/>
            </p:nvSpPr>
            <p:spPr>
              <a:xfrm>
                <a:off x="609600" y="538480"/>
                <a:ext cx="11003280" cy="5916300"/>
              </a:xfrm>
              <a:prstGeom prst="rect">
                <a:avLst/>
              </a:prstGeom>
              <a:blipFill>
                <a:blip r:embed="rId2"/>
                <a:stretch>
                  <a:fillRect l="-720" t="-824" b="-1339"/>
                </a:stretch>
              </a:blipFill>
            </p:spPr>
            <p:txBody>
              <a:bodyPr/>
              <a:lstStyle/>
              <a:p>
                <a:r>
                  <a:rPr lang="en-US">
                    <a:noFill/>
                  </a:rPr>
                  <a:t> </a:t>
                </a:r>
              </a:p>
            </p:txBody>
          </p:sp>
        </mc:Fallback>
      </mc:AlternateContent>
    </p:spTree>
    <p:extLst>
      <p:ext uri="{BB962C8B-B14F-4D97-AF65-F5344CB8AC3E}">
        <p14:creationId xmlns:p14="http://schemas.microsoft.com/office/powerpoint/2010/main" val="719631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ABBDC-5185-9999-D763-750CDC4A7E33}"/>
              </a:ext>
            </a:extLst>
          </p:cNvPr>
          <p:cNvSpPr txBox="1"/>
          <p:nvPr/>
        </p:nvSpPr>
        <p:spPr>
          <a:xfrm>
            <a:off x="599440" y="538480"/>
            <a:ext cx="11003280" cy="1200329"/>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Characteristics of Practical Frequency-Selective Filters (Practical Filter Specifications):</a:t>
            </a:r>
            <a:endParaRPr lang="en-US" dirty="0">
              <a:solidFill>
                <a:schemeClr val="accent2">
                  <a:lumMod val="50000"/>
                </a:schemeClr>
              </a:solidFill>
            </a:endParaRPr>
          </a:p>
          <a:p>
            <a:pPr algn="just"/>
            <a:endParaRPr lang="en-US" sz="2400" b="1" dirty="0"/>
          </a:p>
        </p:txBody>
      </p:sp>
      <p:pic>
        <p:nvPicPr>
          <p:cNvPr id="4" name="Picture 3">
            <a:extLst>
              <a:ext uri="{FF2B5EF4-FFF2-40B4-BE49-F238E27FC236}">
                <a16:creationId xmlns:a16="http://schemas.microsoft.com/office/drawing/2014/main" id="{1400F18D-14E1-0E4B-A403-37A12710E898}"/>
              </a:ext>
            </a:extLst>
          </p:cNvPr>
          <p:cNvPicPr>
            <a:picLocks noChangeAspect="1"/>
          </p:cNvPicPr>
          <p:nvPr/>
        </p:nvPicPr>
        <p:blipFill>
          <a:blip r:embed="rId2"/>
          <a:stretch>
            <a:fillRect/>
          </a:stretch>
        </p:blipFill>
        <p:spPr>
          <a:xfrm>
            <a:off x="2458720" y="1859202"/>
            <a:ext cx="6341253" cy="398279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30B2A1-F2D0-06B1-F398-FC177EA0F934}"/>
                  </a:ext>
                </a:extLst>
              </p:cNvPr>
              <p:cNvSpPr txBox="1"/>
              <p:nvPr/>
            </p:nvSpPr>
            <p:spPr>
              <a:xfrm>
                <a:off x="599440" y="1930322"/>
                <a:ext cx="6096000" cy="300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𝒐𝒓</m:t>
                      </m:r>
                      <m:r>
                        <a:rPr lang="en-US" sz="1200" b="1" i="1" smtClean="0">
                          <a:latin typeface="Cambria Math" panose="02040503050406030204" pitchFamily="18" charset="0"/>
                        </a:rPr>
                        <m:t> </m:t>
                      </m:r>
                      <m:d>
                        <m:dPr>
                          <m:begChr m:val="|"/>
                          <m:endChr m:val="|"/>
                          <m:ctrlPr>
                            <a:rPr lang="en-US" sz="1200" b="1" i="1" smtClean="0">
                              <a:latin typeface="Cambria Math" panose="02040503050406030204" pitchFamily="18" charset="0"/>
                            </a:rPr>
                          </m:ctrlPr>
                        </m:dPr>
                        <m:e>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𝑯</m:t>
                              </m:r>
                              <m:r>
                                <a:rPr lang="en-US" sz="1200" b="1" i="1" smtClean="0">
                                  <a:latin typeface="Cambria Math" panose="02040503050406030204" pitchFamily="18" charset="0"/>
                                </a:rPr>
                                <m:t>(</m:t>
                              </m:r>
                              <m:r>
                                <a:rPr lang="en-US" sz="1200" b="1" i="1" smtClean="0">
                                  <a:latin typeface="Cambria Math" panose="02040503050406030204" pitchFamily="18" charset="0"/>
                                </a:rPr>
                                <m:t>𝒆</m:t>
                              </m:r>
                            </m:e>
                            <m:sup>
                              <m:r>
                                <a:rPr lang="en-US" sz="1200" b="1" i="1" smtClean="0">
                                  <a:latin typeface="Cambria Math" panose="02040503050406030204" pitchFamily="18" charset="0"/>
                                </a:rPr>
                                <m:t>𝒋</m:t>
                              </m:r>
                              <m:r>
                                <a:rPr lang="en-US" sz="1200" b="1" i="1" smtClean="0">
                                  <a:latin typeface="Cambria Math" panose="02040503050406030204" pitchFamily="18" charset="0"/>
                                  <a:ea typeface="Cambria Math" panose="02040503050406030204" pitchFamily="18" charset="0"/>
                                </a:rPr>
                                <m:t>𝝎</m:t>
                              </m:r>
                            </m:sup>
                          </m:sSup>
                          <m:r>
                            <a:rPr lang="en-US" sz="1200" b="1" i="1" smtClean="0">
                              <a:latin typeface="Cambria Math" panose="02040503050406030204" pitchFamily="18" charset="0"/>
                            </a:rPr>
                            <m:t>)</m:t>
                          </m:r>
                        </m:e>
                      </m:d>
                    </m:oMath>
                  </m:oMathPara>
                </a14:m>
                <a:endParaRPr lang="en-US" sz="1200" b="1" dirty="0"/>
              </a:p>
            </p:txBody>
          </p:sp>
        </mc:Choice>
        <mc:Fallback xmlns="">
          <p:sp>
            <p:nvSpPr>
              <p:cNvPr id="6" name="TextBox 5">
                <a:extLst>
                  <a:ext uri="{FF2B5EF4-FFF2-40B4-BE49-F238E27FC236}">
                    <a16:creationId xmlns:a16="http://schemas.microsoft.com/office/drawing/2014/main" id="{8A30B2A1-F2D0-06B1-F398-FC177EA0F934}"/>
                  </a:ext>
                </a:extLst>
              </p:cNvPr>
              <p:cNvSpPr txBox="1">
                <a:spLocks noRot="1" noChangeAspect="1" noMove="1" noResize="1" noEditPoints="1" noAdjustHandles="1" noChangeArrowheads="1" noChangeShapeType="1" noTextEdit="1"/>
              </p:cNvSpPr>
              <p:nvPr/>
            </p:nvSpPr>
            <p:spPr>
              <a:xfrm>
                <a:off x="599440" y="1930322"/>
                <a:ext cx="6096000" cy="300788"/>
              </a:xfrm>
              <a:prstGeom prst="rect">
                <a:avLst/>
              </a:prstGeom>
              <a:blipFill>
                <a:blip r:embed="rId3"/>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025654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A1DB0C9-2C94-980A-7996-A2BE4B4BBA01}"/>
                  </a:ext>
                </a:extLst>
              </p:cNvPr>
              <p:cNvSpPr txBox="1"/>
              <p:nvPr/>
            </p:nvSpPr>
            <p:spPr>
              <a:xfrm>
                <a:off x="614680" y="528320"/>
                <a:ext cx="10962640" cy="5408212"/>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6"/>
                    </a:solidFill>
                  </a:rPr>
                  <a:t>Step-5: Determination of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𝑯</m:t>
                        </m:r>
                      </m:e>
                      <m:sub>
                        <m:r>
                          <a:rPr lang="en-US" sz="2400" b="1" i="1" smtClean="0">
                            <a:solidFill>
                              <a:schemeClr val="accent6"/>
                            </a:solidFill>
                            <a:latin typeface="Cambria Math" panose="02040503050406030204" pitchFamily="18" charset="0"/>
                          </a:rPr>
                          <m:t>𝒂</m:t>
                        </m:r>
                      </m:sub>
                    </m:sSub>
                    <m:d>
                      <m:dPr>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𝒔</m:t>
                        </m:r>
                      </m:e>
                    </m:d>
                  </m:oMath>
                </a14:m>
                <a:endParaRPr lang="en-US" sz="2400" b="1" dirty="0">
                  <a:solidFill>
                    <a:schemeClr val="accent6"/>
                  </a:solidFill>
                </a:endParaRPr>
              </a:p>
              <a:p>
                <a:pPr marL="342900" indent="-342900" algn="just">
                  <a:buFont typeface="Wingdings" panose="05000000000000000000" pitchFamily="2" charset="2"/>
                  <a:buChar char="Ø"/>
                </a:pPr>
                <a:r>
                  <a:rPr lang="en-US" sz="2400" dirty="0"/>
                  <a:t>We know, </a:t>
                </a:r>
              </a:p>
              <a:p>
                <a:pPr algn="just"/>
                <a:r>
                  <a:rPr lang="en-US" sz="2400"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d>
                      <m:dPr>
                        <m:ctrlPr>
                          <a:rPr lang="en-US" sz="2400" b="1" i="1">
                            <a:latin typeface="Cambria Math" panose="02040503050406030204" pitchFamily="18" charset="0"/>
                          </a:rPr>
                        </m:ctrlPr>
                      </m:dPr>
                      <m:e>
                        <m:r>
                          <a:rPr lang="en-US" sz="2400" b="1" i="1">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Sup>
                          <m:sSubSupPr>
                            <m:ctrlPr>
                              <a:rPr lang="en-US" sz="2400" b="1" i="1" smtClean="0">
                                <a:latin typeface="Cambria Math" panose="02040503050406030204" pitchFamily="18" charset="0"/>
                              </a:rPr>
                            </m:ctrlPr>
                          </m:sSubSup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𝒄</m:t>
                            </m:r>
                          </m:sub>
                          <m:sup>
                            <m:r>
                              <a:rPr lang="en-US" sz="2400" b="1" i="1" smtClean="0">
                                <a:latin typeface="Cambria Math" panose="02040503050406030204" pitchFamily="18" charset="0"/>
                              </a:rPr>
                              <m:t>𝑵</m:t>
                            </m:r>
                          </m:sup>
                        </m:sSubSup>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𝟎</m:t>
                                </m:r>
                              </m:sub>
                            </m:sSub>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smtClean="0">
                                    <a:latin typeface="Cambria Math" panose="02040503050406030204" pitchFamily="18" charset="0"/>
                                  </a:rPr>
                                  <m:t>𝟏</m:t>
                                </m:r>
                              </m:sub>
                            </m:sSub>
                          </m:e>
                        </m:d>
                      </m:den>
                    </m:f>
                  </m:oMath>
                </a14:m>
                <a:endParaRPr lang="en-US" sz="2400" b="1" dirty="0"/>
              </a:p>
              <a:p>
                <a:pPr algn="just"/>
                <a:r>
                  <a:rPr lang="en-US" sz="2400" dirty="0"/>
                  <a:t>			           </a:t>
                </a:r>
                <a:r>
                  <a:rPr lang="en-US" sz="2400" b="1" dirty="0"/>
                  <a:t> </a:t>
                </a:r>
                <a14:m>
                  <m:oMath xmlns:m="http://schemas.openxmlformats.org/officeDocument/2006/math">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sSup>
                          <m:sSupPr>
                            <m:ctrlPr>
                              <a:rPr lang="en-US" sz="2400" i="1" dirty="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0.75</m:t>
                            </m:r>
                          </m:e>
                          <m:sup>
                            <m:r>
                              <a:rPr lang="en-US" sz="2400" i="1" dirty="0">
                                <a:latin typeface="Cambria Math" panose="02040503050406030204" pitchFamily="18" charset="0"/>
                              </a:rPr>
                              <m:t>2</m:t>
                            </m:r>
                          </m:sup>
                        </m:sSup>
                        <m:r>
                          <a:rPr lang="en-US" sz="2400" b="1" i="1" dirty="0" smtClean="0">
                            <a:latin typeface="Cambria Math" panose="02040503050406030204" pitchFamily="18" charset="0"/>
                          </a:rPr>
                          <m:t> </m:t>
                        </m:r>
                      </m:num>
                      <m:den>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r>
                              <a:rPr lang="en-US" sz="2400" b="1" i="1"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0.53)</m:t>
                            </m:r>
                          </m:e>
                        </m:d>
                        <m:d>
                          <m:dPr>
                            <m:ctrlPr>
                              <a:rPr lang="en-US" sz="2400" b="1" i="1" smtClean="0">
                                <a:latin typeface="Cambria Math" panose="02040503050406030204" pitchFamily="18" charset="0"/>
                              </a:rPr>
                            </m:ctrlPr>
                          </m:dPr>
                          <m:e>
                            <m:r>
                              <a:rPr lang="en-US" sz="2400" b="1" i="1">
                                <a:latin typeface="Cambria Math" panose="02040503050406030204" pitchFamily="18" charset="0"/>
                              </a:rPr>
                              <m:t>𝒔</m:t>
                            </m:r>
                            <m:r>
                              <a:rPr lang="en-US" sz="2400" b="1" i="1">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m:t>
                            </m:r>
                            <m:r>
                              <a:rPr lang="en-US" sz="2400" i="1">
                                <a:latin typeface="Cambria Math" panose="02040503050406030204" pitchFamily="18" charset="0"/>
                              </a:rPr>
                              <m:t>𝑗</m:t>
                            </m:r>
                            <m:r>
                              <a:rPr lang="en-US" sz="2400" i="1">
                                <a:latin typeface="Cambria Math" panose="02040503050406030204" pitchFamily="18" charset="0"/>
                              </a:rPr>
                              <m:t>0.53</m:t>
                            </m:r>
                            <m:r>
                              <a:rPr lang="en-US" sz="2400" b="1" i="1" smtClean="0">
                                <a:latin typeface="Cambria Math" panose="02040503050406030204" pitchFamily="18" charset="0"/>
                              </a:rPr>
                              <m:t>)</m:t>
                            </m:r>
                          </m:e>
                        </m:d>
                      </m:den>
                    </m:f>
                  </m:oMath>
                </a14:m>
                <a:endParaRPr lang="en-US" sz="2400" dirty="0"/>
              </a:p>
              <a:p>
                <a:pPr algn="just"/>
                <a:endParaRPr lang="en-US" sz="2400" dirty="0"/>
              </a:p>
              <a:p>
                <a:pPr algn="just"/>
                <a:r>
                  <a:rPr lang="en-US" sz="2400" dirty="0"/>
                  <a:t>			           </a:t>
                </a:r>
                <a:r>
                  <a:rPr lang="en-US" sz="2400" b="1" dirty="0"/>
                  <a:t> </a:t>
                </a:r>
                <a14:m>
                  <m:oMath xmlns:m="http://schemas.openxmlformats.org/officeDocument/2006/math">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0" i="1" dirty="0" smtClean="0">
                            <a:latin typeface="Cambria Math" panose="02040503050406030204" pitchFamily="18" charset="0"/>
                          </a:rPr>
                          <m:t>0.56</m:t>
                        </m:r>
                        <m:r>
                          <a:rPr lang="en-US" sz="2400" b="1" i="1" dirty="0" smtClean="0">
                            <a:latin typeface="Cambria Math" panose="02040503050406030204" pitchFamily="18" charset="0"/>
                          </a:rPr>
                          <m:t> </m:t>
                        </m:r>
                      </m:num>
                      <m:den>
                        <m:r>
                          <a:rPr lang="en-US" sz="2400" b="1" i="1" dirty="0" smtClean="0">
                            <a:latin typeface="Cambria Math" panose="02040503050406030204" pitchFamily="18" charset="0"/>
                          </a:rPr>
                          <m:t>(</m:t>
                        </m:r>
                        <m:d>
                          <m:dPr>
                            <m:ctrlPr>
                              <a:rPr lang="en-US" sz="2400" b="1"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+0.53)−</m:t>
                            </m:r>
                            <m:r>
                              <a:rPr lang="en-US" sz="2400" i="1">
                                <a:latin typeface="Cambria Math" panose="02040503050406030204" pitchFamily="18" charset="0"/>
                              </a:rPr>
                              <m:t>𝑗</m:t>
                            </m:r>
                            <m:r>
                              <a:rPr lang="en-US" sz="2400" i="1">
                                <a:latin typeface="Cambria Math" panose="02040503050406030204" pitchFamily="18" charset="0"/>
                              </a:rPr>
                              <m:t>0.53</m:t>
                            </m:r>
                          </m:e>
                        </m:d>
                        <m:r>
                          <a:rPr lang="en-US" sz="2400" b="1" i="1" dirty="0">
                            <a:latin typeface="Cambria Math" panose="02040503050406030204" pitchFamily="18" charset="0"/>
                          </a:rPr>
                          <m:t>(</m:t>
                        </m:r>
                        <m:d>
                          <m:dPr>
                            <m:ctrlPr>
                              <a:rPr lang="en-US" sz="2400" b="1"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+0.53)+</m:t>
                            </m:r>
                            <m:r>
                              <a:rPr lang="en-US" sz="2400" i="1">
                                <a:latin typeface="Cambria Math" panose="02040503050406030204" pitchFamily="18" charset="0"/>
                              </a:rPr>
                              <m:t>𝑗</m:t>
                            </m:r>
                            <m:r>
                              <a:rPr lang="en-US" sz="2400" i="1">
                                <a:latin typeface="Cambria Math" panose="02040503050406030204" pitchFamily="18" charset="0"/>
                              </a:rPr>
                              <m:t>0.53</m:t>
                            </m:r>
                          </m:e>
                        </m:d>
                      </m:den>
                    </m:f>
                  </m:oMath>
                </a14:m>
                <a:endParaRPr lang="en-US" sz="2400" dirty="0"/>
              </a:p>
              <a:p>
                <a:pPr algn="just"/>
                <a:r>
                  <a:rPr lang="en-US" sz="2400" dirty="0"/>
                  <a:t>			</a:t>
                </a:r>
                <a:r>
                  <a:rPr lang="en-US" sz="2400" b="1" dirty="0"/>
                  <a:t>            </a:t>
                </a:r>
                <a14:m>
                  <m:oMath xmlns:m="http://schemas.openxmlformats.org/officeDocument/2006/math">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0" i="1" dirty="0" smtClean="0">
                            <a:latin typeface="Cambria Math" panose="02040503050406030204" pitchFamily="18" charset="0"/>
                          </a:rPr>
                          <m:t>0.56</m:t>
                        </m:r>
                        <m:r>
                          <a:rPr lang="en-US" sz="2400" b="1" i="1" dirty="0" smtClean="0">
                            <a:latin typeface="Cambria Math" panose="02040503050406030204" pitchFamily="18" charset="0"/>
                          </a:rPr>
                          <m:t> </m:t>
                        </m:r>
                      </m:num>
                      <m:den>
                        <m:sSup>
                          <m:sSupPr>
                            <m:ctrlPr>
                              <a:rPr lang="en-US" sz="2400" i="1" dirty="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+0.53)</m:t>
                            </m:r>
                          </m:e>
                          <m:sup>
                            <m:r>
                              <a:rPr lang="en-US" sz="2400" i="1" dirty="0">
                                <a:latin typeface="Cambria Math" panose="02040503050406030204" pitchFamily="18" charset="0"/>
                              </a:rPr>
                              <m:t>2</m:t>
                            </m:r>
                          </m:sup>
                        </m:sSup>
                        <m:r>
                          <a:rPr lang="en-US" sz="2400" b="1"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53</m:t>
                            </m:r>
                          </m:e>
                          <m:sup>
                            <m:r>
                              <a:rPr lang="en-US" sz="2400" i="1" dirty="0">
                                <a:latin typeface="Cambria Math" panose="02040503050406030204" pitchFamily="18" charset="0"/>
                              </a:rPr>
                              <m:t>2</m:t>
                            </m:r>
                          </m:sup>
                        </m:sSup>
                      </m:den>
                    </m:f>
                  </m:oMath>
                </a14:m>
                <a:r>
                  <a:rPr lang="en-US" sz="2400" dirty="0"/>
                  <a:t> </a:t>
                </a:r>
              </a:p>
              <a:p>
                <a:pPr algn="just"/>
                <a:endParaRPr lang="en-US" sz="2400" dirty="0"/>
              </a:p>
              <a:p>
                <a:pPr algn="just"/>
                <a:r>
                  <a:rPr lang="en-US" sz="2400" dirty="0"/>
                  <a:t>			</a:t>
                </a:r>
                <a:r>
                  <a:rPr lang="en-US" sz="2400" b="1" dirty="0"/>
                  <a:t>            </a:t>
                </a:r>
                <a14:m>
                  <m:oMath xmlns:m="http://schemas.openxmlformats.org/officeDocument/2006/math">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0" i="1" dirty="0" smtClean="0">
                            <a:latin typeface="Cambria Math" panose="02040503050406030204" pitchFamily="18" charset="0"/>
                          </a:rPr>
                          <m:t>0.56</m:t>
                        </m:r>
                        <m:r>
                          <a:rPr lang="en-US" sz="2400" b="1" i="1" dirty="0" smtClean="0">
                            <a:latin typeface="Cambria Math" panose="02040503050406030204" pitchFamily="18" charset="0"/>
                          </a:rPr>
                          <m:t> </m:t>
                        </m:r>
                      </m:num>
                      <m:den>
                        <m:sSup>
                          <m:sSupPr>
                            <m:ctrlPr>
                              <a:rPr lang="en-US" sz="2400" i="1" dirty="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i="1" dirty="0">
                                <a:latin typeface="Cambria Math" panose="02040503050406030204" pitchFamily="18" charset="0"/>
                              </a:rPr>
                              <m:t>2</m:t>
                            </m:r>
                          </m:sup>
                        </m:sSup>
                        <m:r>
                          <a:rPr lang="en-US" sz="2400" b="0" i="1" dirty="0" smtClean="0">
                            <a:latin typeface="Cambria Math" panose="02040503050406030204" pitchFamily="18" charset="0"/>
                          </a:rPr>
                          <m:t>+1.0</m:t>
                        </m:r>
                        <m:r>
                          <a:rPr lang="en-US" sz="2400" b="1" i="1" dirty="0" smtClean="0">
                            <a:latin typeface="Cambria Math" panose="02040503050406030204" pitchFamily="18" charset="0"/>
                          </a:rPr>
                          <m:t>𝟔</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r>
                          <a:rPr lang="en-US" sz="2400" i="1" dirty="0" smtClean="0">
                            <a:latin typeface="Cambria Math" panose="02040503050406030204" pitchFamily="18" charset="0"/>
                          </a:rPr>
                          <m:t>0</m:t>
                        </m:r>
                        <m:r>
                          <a:rPr lang="en-US" sz="2400" b="0" i="1" dirty="0" smtClean="0">
                            <a:latin typeface="Cambria Math" panose="02040503050406030204" pitchFamily="18" charset="0"/>
                          </a:rPr>
                          <m:t>.56</m:t>
                        </m:r>
                      </m:den>
                    </m:f>
                  </m:oMath>
                </a14:m>
                <a:r>
                  <a:rPr lang="en-US" sz="2400" dirty="0"/>
                  <a:t> </a:t>
                </a:r>
              </a:p>
              <a:p>
                <a:pPr algn="just"/>
                <a:endParaRPr lang="en-US" sz="2400" dirty="0"/>
              </a:p>
              <a:p>
                <a:pPr marL="342900" indent="-342900" algn="just">
                  <a:buFont typeface="Wingdings" panose="05000000000000000000" pitchFamily="2" charset="2"/>
                  <a:buChar char="Ø"/>
                </a:pPr>
                <a:r>
                  <a:rPr lang="en-US" sz="2400" dirty="0"/>
                  <a:t>Therefore,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𝑯</m:t>
                        </m:r>
                      </m:e>
                      <m:sub>
                        <m:r>
                          <a:rPr lang="en-US" sz="2400" b="1" i="1">
                            <a:latin typeface="Cambria Math" panose="02040503050406030204" pitchFamily="18" charset="0"/>
                          </a:rPr>
                          <m:t>𝒂</m:t>
                        </m:r>
                      </m:sub>
                    </m:sSub>
                    <m:d>
                      <m:dPr>
                        <m:ctrlPr>
                          <a:rPr lang="en-US" sz="2400" b="1" i="1">
                            <a:latin typeface="Cambria Math" panose="02040503050406030204" pitchFamily="18" charset="0"/>
                          </a:rPr>
                        </m:ctrlPr>
                      </m:dPr>
                      <m:e>
                        <m:r>
                          <a:rPr lang="en-US" sz="2400" b="1" i="1">
                            <a:latin typeface="Cambria Math" panose="02040503050406030204" pitchFamily="18" charset="0"/>
                          </a:rPr>
                          <m:t>𝒔</m:t>
                        </m:r>
                      </m:e>
                    </m:d>
                    <m:r>
                      <a:rPr lang="en-US" sz="2400" b="1" i="0"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dirty="0" smtClean="0">
                            <a:latin typeface="Cambria Math" panose="02040503050406030204" pitchFamily="18" charset="0"/>
                          </a:rPr>
                          <m:t>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𝟓𝟔</m:t>
                        </m:r>
                        <m:r>
                          <a:rPr lang="en-US" sz="2400" b="1" i="1" dirty="0" smtClean="0">
                            <a:latin typeface="Cambria Math" panose="02040503050406030204" pitchFamily="18" charset="0"/>
                          </a:rPr>
                          <m:t> </m:t>
                        </m:r>
                      </m:num>
                      <m:den>
                        <m:sSup>
                          <m:sSupPr>
                            <m:ctrlPr>
                              <a:rPr lang="en-US" sz="2400" b="1" i="1" dirty="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𝒔</m:t>
                            </m:r>
                          </m:e>
                          <m:sup>
                            <m:r>
                              <a:rPr lang="en-US" sz="2400" b="1" i="1" dirty="0">
                                <a:latin typeface="Cambria Math" panose="02040503050406030204" pitchFamily="18" charset="0"/>
                              </a:rPr>
                              <m:t>𝟐</m:t>
                            </m:r>
                          </m:sup>
                        </m:sSup>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𝟎𝟔</m:t>
                        </m:r>
                        <m:r>
                          <a:rPr lang="en-US" sz="2400" b="1" i="1" dirty="0" smtClean="0">
                            <a:latin typeface="Cambria Math" panose="02040503050406030204" pitchFamily="18" charset="0"/>
                          </a:rPr>
                          <m:t>𝒔</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𝟓𝟔</m:t>
                        </m:r>
                      </m:den>
                    </m:f>
                  </m:oMath>
                </a14:m>
                <a:r>
                  <a:rPr lang="en-US" sz="2400" b="1" dirty="0"/>
                  <a:t> </a:t>
                </a:r>
              </a:p>
            </p:txBody>
          </p:sp>
        </mc:Choice>
        <mc:Fallback>
          <p:sp>
            <p:nvSpPr>
              <p:cNvPr id="2" name="TextBox 1">
                <a:extLst>
                  <a:ext uri="{FF2B5EF4-FFF2-40B4-BE49-F238E27FC236}">
                    <a16:creationId xmlns:a16="http://schemas.microsoft.com/office/drawing/2014/main" id="{CA1DB0C9-2C94-980A-7996-A2BE4B4BBA01}"/>
                  </a:ext>
                </a:extLst>
              </p:cNvPr>
              <p:cNvSpPr txBox="1">
                <a:spLocks noRot="1" noChangeAspect="1" noMove="1" noResize="1" noEditPoints="1" noAdjustHandles="1" noChangeArrowheads="1" noChangeShapeType="1" noTextEdit="1"/>
              </p:cNvSpPr>
              <p:nvPr/>
            </p:nvSpPr>
            <p:spPr>
              <a:xfrm>
                <a:off x="614680" y="528320"/>
                <a:ext cx="10962640" cy="5408212"/>
              </a:xfrm>
              <a:prstGeom prst="rect">
                <a:avLst/>
              </a:prstGeom>
              <a:blipFill>
                <a:blip r:embed="rId2"/>
                <a:stretch>
                  <a:fillRect l="-779" t="-902" b="-451"/>
                </a:stretch>
              </a:blipFill>
            </p:spPr>
            <p:txBody>
              <a:bodyPr/>
              <a:lstStyle/>
              <a:p>
                <a:r>
                  <a:rPr lang="en-US">
                    <a:noFill/>
                  </a:rPr>
                  <a:t> </a:t>
                </a:r>
              </a:p>
            </p:txBody>
          </p:sp>
        </mc:Fallback>
      </mc:AlternateContent>
    </p:spTree>
    <p:extLst>
      <p:ext uri="{BB962C8B-B14F-4D97-AF65-F5344CB8AC3E}">
        <p14:creationId xmlns:p14="http://schemas.microsoft.com/office/powerpoint/2010/main" val="4256543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168E40-4241-F5F2-02FE-4F7F64914193}"/>
                  </a:ext>
                </a:extLst>
              </p:cNvPr>
              <p:cNvSpPr txBox="1"/>
              <p:nvPr/>
            </p:nvSpPr>
            <p:spPr>
              <a:xfrm>
                <a:off x="589280" y="528320"/>
                <a:ext cx="11023600" cy="5809411"/>
              </a:xfrm>
              <a:prstGeom prst="rect">
                <a:avLst/>
              </a:prstGeom>
              <a:noFill/>
            </p:spPr>
            <p:txBody>
              <a:bodyPr wrap="square" rtlCol="0">
                <a:spAutoFit/>
              </a:bodyPr>
              <a:lstStyle/>
              <a:p>
                <a:pPr algn="just"/>
                <a:r>
                  <a:rPr lang="en-US" sz="2400" b="1" dirty="0">
                    <a:solidFill>
                      <a:schemeClr val="accent6"/>
                    </a:solidFill>
                  </a:rPr>
                  <a:t>Step-6: Determination of </a:t>
                </a:r>
                <a14:m>
                  <m:oMath xmlns:m="http://schemas.openxmlformats.org/officeDocument/2006/math">
                    <m:r>
                      <a:rPr lang="en-US" sz="2400" b="1" i="1" smtClean="0">
                        <a:solidFill>
                          <a:schemeClr val="accent6"/>
                        </a:solidFill>
                        <a:latin typeface="Cambria Math" panose="02040503050406030204" pitchFamily="18" charset="0"/>
                      </a:rPr>
                      <m:t>𝑯</m:t>
                    </m:r>
                    <m:d>
                      <m:dPr>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𝒛</m:t>
                        </m:r>
                      </m:e>
                    </m:d>
                  </m:oMath>
                </a14:m>
                <a:endParaRPr lang="en-US" sz="2400" b="1" dirty="0">
                  <a:solidFill>
                    <a:schemeClr val="accent6"/>
                  </a:solidFill>
                </a:endParaRPr>
              </a:p>
              <a:p>
                <a:pPr marL="342900" indent="-342900" algn="just">
                  <a:buFont typeface="Wingdings" panose="05000000000000000000" pitchFamily="2" charset="2"/>
                  <a:buChar char="Ø"/>
                </a:pPr>
                <a:r>
                  <a:rPr lang="en-US" sz="2400" dirty="0"/>
                  <a:t>For BLT, we know</a:t>
                </a:r>
              </a:p>
              <a:p>
                <a:pPr algn="just"/>
                <a:r>
                  <a:rPr lang="en-US" sz="240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d>
                      </m:e>
                      <m:sub>
                        <m:r>
                          <a:rPr lang="en-US" sz="2400" b="0" i="1" smtClean="0">
                            <a:latin typeface="Cambria Math" panose="02040503050406030204" pitchFamily="18" charset="0"/>
                          </a:rPr>
                          <m:t>𝑠</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𝑧</m:t>
                            </m:r>
                            <m:r>
                              <a:rPr lang="en-US" sz="2400" b="0" i="1" smtClean="0">
                                <a:latin typeface="Cambria Math" panose="02040503050406030204" pitchFamily="18" charset="0"/>
                              </a:rPr>
                              <m:t>−1</m:t>
                            </m:r>
                          </m:num>
                          <m:den>
                            <m:r>
                              <a:rPr lang="en-US" sz="2400" b="0" i="1" smtClean="0">
                                <a:latin typeface="Cambria Math" panose="02040503050406030204" pitchFamily="18" charset="0"/>
                              </a:rPr>
                              <m:t>𝑧</m:t>
                            </m:r>
                            <m:r>
                              <a:rPr lang="en-US" sz="2400" b="0" i="1" smtClean="0">
                                <a:latin typeface="Cambria Math" panose="02040503050406030204" pitchFamily="18" charset="0"/>
                              </a:rPr>
                              <m:t>+1</m:t>
                            </m:r>
                          </m:den>
                        </m:f>
                        <m:r>
                          <a:rPr lang="en-US" sz="2400" b="0" i="1" smtClean="0">
                            <a:latin typeface="Cambria Math" panose="02040503050406030204" pitchFamily="18" charset="0"/>
                          </a:rPr>
                          <m:t>)</m:t>
                        </m:r>
                      </m:sub>
                    </m:sSub>
                  </m:oMath>
                </a14:m>
                <a:endParaRPr lang="en-US" sz="2400" dirty="0"/>
              </a:p>
              <a:p>
                <a:pPr algn="just"/>
                <a:r>
                  <a:rPr lang="en-US" sz="2400" dirty="0"/>
                  <a:t>     Assume, 	</a:t>
                </a:r>
                <a:r>
                  <a:rPr lang="en-US" sz="2400" b="0" dirty="0"/>
                  <a:t>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rPr>
                      <m:t>=1</m:t>
                    </m:r>
                  </m:oMath>
                </a14:m>
                <a:r>
                  <a:rPr lang="en-US" sz="2400" dirty="0"/>
                  <a:t> sec	</a:t>
                </a:r>
              </a:p>
              <a:p>
                <a:pPr marL="342900" indent="-342900" algn="just">
                  <a:buFont typeface="Wingdings" panose="05000000000000000000" pitchFamily="2" charset="2"/>
                  <a:buChar char="Ø"/>
                </a:pPr>
                <a:r>
                  <a:rPr lang="en-US" sz="2400" dirty="0"/>
                  <a:t>Then ,	</a:t>
                </a:r>
                <a:r>
                  <a:rPr lang="en-US" sz="2400" b="0" dirty="0"/>
                  <a:t> 	</a:t>
                </a:r>
                <a14:m>
                  <m:oMath xmlns:m="http://schemas.openxmlformats.org/officeDocument/2006/math">
                    <m:r>
                      <a:rPr lang="en-US" sz="2400" b="0" i="1" smtClean="0">
                        <a:latin typeface="Cambria Math" panose="02040503050406030204" pitchFamily="18" charset="0"/>
                      </a:rPr>
                      <m:t>𝐻</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b="0" i="1" dirty="0">
                            <a:latin typeface="Cambria Math" panose="02040503050406030204" pitchFamily="18" charset="0"/>
                          </a:rPr>
                          <m:t>0.56 </m:t>
                        </m:r>
                      </m:num>
                      <m:den>
                        <m:sSup>
                          <m:sSupPr>
                            <m:ctrlPr>
                              <a:rPr lang="en-US" sz="2400" i="1">
                                <a:latin typeface="Cambria Math" panose="02040503050406030204" pitchFamily="18" charset="0"/>
                              </a:rPr>
                            </m:ctrlPr>
                          </m:sSupPr>
                          <m:e>
                            <m:r>
                              <a:rPr lang="en-US" sz="2400" b="0" i="1">
                                <a:latin typeface="Cambria Math" panose="02040503050406030204" pitchFamily="18" charset="0"/>
                              </a:rPr>
                              <m:t>(2(</m:t>
                            </m:r>
                            <m:f>
                              <m:fPr>
                                <m:ctrlPr>
                                  <a:rPr lang="en-US" sz="2400" i="1">
                                    <a:latin typeface="Cambria Math" panose="02040503050406030204" pitchFamily="18" charset="0"/>
                                  </a:rPr>
                                </m:ctrlPr>
                              </m:fPr>
                              <m:num>
                                <m:r>
                                  <a:rPr lang="en-US" sz="2400" b="0" i="1">
                                    <a:latin typeface="Cambria Math" panose="02040503050406030204" pitchFamily="18" charset="0"/>
                                  </a:rPr>
                                  <m:t>𝑧</m:t>
                                </m:r>
                                <m:r>
                                  <a:rPr lang="en-US" sz="2400" b="0" i="1">
                                    <a:latin typeface="Cambria Math" panose="02040503050406030204" pitchFamily="18" charset="0"/>
                                  </a:rPr>
                                  <m:t>−1</m:t>
                                </m:r>
                              </m:num>
                              <m:den>
                                <m:r>
                                  <a:rPr lang="en-US" sz="2400" b="0" i="1">
                                    <a:latin typeface="Cambria Math" panose="02040503050406030204" pitchFamily="18" charset="0"/>
                                  </a:rPr>
                                  <m:t>𝑧</m:t>
                                </m:r>
                                <m:r>
                                  <a:rPr lang="en-US" sz="2400" b="0" i="1">
                                    <a:latin typeface="Cambria Math" panose="02040503050406030204" pitchFamily="18" charset="0"/>
                                  </a:rPr>
                                  <m:t>+1</m:t>
                                </m:r>
                              </m:den>
                            </m:f>
                            <m:r>
                              <a:rPr lang="en-US" sz="2400" b="0" i="1">
                                <a:latin typeface="Cambria Math" panose="02040503050406030204" pitchFamily="18" charset="0"/>
                              </a:rPr>
                              <m:t>))</m:t>
                            </m:r>
                          </m:e>
                          <m:sup>
                            <m:r>
                              <a:rPr lang="en-US" sz="2400" b="0" i="1">
                                <a:latin typeface="Cambria Math" panose="02040503050406030204" pitchFamily="18" charset="0"/>
                              </a:rPr>
                              <m:t>2</m:t>
                            </m:r>
                          </m:sup>
                        </m:sSup>
                        <m:r>
                          <a:rPr lang="en-US" sz="2400" b="0" i="1" dirty="0">
                            <a:latin typeface="Cambria Math" panose="02040503050406030204" pitchFamily="18" charset="0"/>
                          </a:rPr>
                          <m:t>+1.06</m:t>
                        </m:r>
                        <m:r>
                          <a:rPr lang="en-US" sz="2400" b="0" i="1" dirty="0" smtClean="0">
                            <a:latin typeface="Cambria Math" panose="02040503050406030204" pitchFamily="18" charset="0"/>
                          </a:rPr>
                          <m:t>(</m:t>
                        </m:r>
                        <m:r>
                          <a:rPr lang="en-US" sz="2400" b="0" i="1">
                            <a:latin typeface="Cambria Math" panose="02040503050406030204" pitchFamily="18" charset="0"/>
                          </a:rPr>
                          <m:t>2(</m:t>
                        </m:r>
                        <m:f>
                          <m:fPr>
                            <m:ctrlPr>
                              <a:rPr lang="en-US" sz="2400" i="1">
                                <a:latin typeface="Cambria Math" panose="02040503050406030204" pitchFamily="18" charset="0"/>
                              </a:rPr>
                            </m:ctrlPr>
                          </m:fPr>
                          <m:num>
                            <m:r>
                              <a:rPr lang="en-US" sz="2400" b="0" i="1">
                                <a:latin typeface="Cambria Math" panose="02040503050406030204" pitchFamily="18" charset="0"/>
                              </a:rPr>
                              <m:t>𝑧</m:t>
                            </m:r>
                            <m:r>
                              <a:rPr lang="en-US" sz="2400" b="0" i="1">
                                <a:latin typeface="Cambria Math" panose="02040503050406030204" pitchFamily="18" charset="0"/>
                              </a:rPr>
                              <m:t>−1</m:t>
                            </m:r>
                          </m:num>
                          <m:den>
                            <m:r>
                              <a:rPr lang="en-US" sz="2400" b="0" i="1">
                                <a:latin typeface="Cambria Math" panose="02040503050406030204" pitchFamily="18" charset="0"/>
                              </a:rPr>
                              <m:t>𝑧</m:t>
                            </m:r>
                            <m:r>
                              <a:rPr lang="en-US" sz="2400" b="0" i="1">
                                <a:latin typeface="Cambria Math" panose="02040503050406030204" pitchFamily="18" charset="0"/>
                              </a:rPr>
                              <m:t>+1</m:t>
                            </m:r>
                          </m:den>
                        </m:f>
                        <m:r>
                          <a:rPr lang="en-US" sz="2400" b="0" i="1">
                            <a:latin typeface="Cambria Math" panose="02040503050406030204" pitchFamily="18" charset="0"/>
                          </a:rPr>
                          <m:t>)</m:t>
                        </m:r>
                        <m:r>
                          <a:rPr lang="en-US" sz="2400" b="0" i="1" dirty="0" smtClean="0">
                            <a:latin typeface="Cambria Math" panose="02040503050406030204" pitchFamily="18" charset="0"/>
                          </a:rPr>
                          <m:t>)</m:t>
                        </m:r>
                        <m:r>
                          <a:rPr lang="en-US" sz="2400" b="0" i="1" dirty="0">
                            <a:latin typeface="Cambria Math" panose="02040503050406030204" pitchFamily="18" charset="0"/>
                          </a:rPr>
                          <m:t>+0.56</m:t>
                        </m:r>
                      </m:den>
                    </m:f>
                    <m:r>
                      <a:rPr lang="en-US" sz="2400" b="0" i="1" dirty="0" smtClean="0">
                        <a:latin typeface="Cambria Math" panose="02040503050406030204" pitchFamily="18" charset="0"/>
                      </a:rPr>
                      <m:t>            </m:t>
                    </m:r>
                  </m:oMath>
                </a14:m>
                <a:endParaRPr lang="en-US" sz="2400" dirty="0"/>
              </a:p>
              <a:p>
                <a:pPr marL="342900" indent="-342900" algn="just">
                  <a:buFont typeface="Wingdings" panose="05000000000000000000" pitchFamily="2" charset="2"/>
                  <a:buChar char="Ø"/>
                </a:pPr>
                <a:endParaRPr lang="en-US" sz="2400" dirty="0"/>
              </a:p>
              <a:p>
                <a:pPr algn="just"/>
                <a:r>
                  <a:rPr lang="en-US" sz="2400" dirty="0"/>
                  <a:t>			</a:t>
                </a:r>
                <a:r>
                  <a:rPr lang="en-US" sz="2400" b="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𝒛</m:t>
                        </m:r>
                      </m:e>
                    </m:d>
                    <m:r>
                      <a:rPr lang="en-US" sz="2400" b="1" i="1" smtClean="0">
                        <a:latin typeface="Cambria Math" panose="02040503050406030204" pitchFamily="18" charset="0"/>
                      </a:rPr>
                      <m:t>= </m:t>
                    </m:r>
                    <m:f>
                      <m:fPr>
                        <m:ctrlPr>
                          <a:rPr lang="en-US" sz="2400" b="1" i="1">
                            <a:latin typeface="Cambria Math" panose="02040503050406030204" pitchFamily="18" charset="0"/>
                          </a:rPr>
                        </m:ctrlPr>
                      </m:fPr>
                      <m:num>
                        <m:r>
                          <a:rPr lang="en-US" sz="2400" b="1" i="1" dirty="0">
                            <a:latin typeface="Cambria Math" panose="02040503050406030204" pitchFamily="18" charset="0"/>
                          </a:rPr>
                          <m:t>𝟎</m:t>
                        </m:r>
                        <m:r>
                          <a:rPr lang="en-US" sz="2400" b="1" i="1" dirty="0">
                            <a:latin typeface="Cambria Math" panose="02040503050406030204" pitchFamily="18" charset="0"/>
                          </a:rPr>
                          <m:t>.</m:t>
                        </m:r>
                        <m:r>
                          <a:rPr lang="en-US" sz="2400" b="1" i="1" dirty="0">
                            <a:latin typeface="Cambria Math" panose="02040503050406030204" pitchFamily="18" charset="0"/>
                          </a:rPr>
                          <m:t>𝟓𝟔</m:t>
                        </m:r>
                        <m:r>
                          <a:rPr lang="en-US" sz="2400" b="1" i="1" dirty="0">
                            <a:latin typeface="Cambria Math" panose="02040503050406030204" pitchFamily="18" charset="0"/>
                          </a:rPr>
                          <m:t> </m:t>
                        </m:r>
                      </m:num>
                      <m:den>
                        <m:sSup>
                          <m:sSupPr>
                            <m:ctrlPr>
                              <a:rPr lang="en-US" sz="2400" b="1" i="1">
                                <a:latin typeface="Cambria Math" panose="02040503050406030204" pitchFamily="18" charset="0"/>
                              </a:rPr>
                            </m:ctrlPr>
                          </m:sSupPr>
                          <m:e>
                            <m:r>
                              <a:rPr lang="en-US" sz="2400" b="1" i="1">
                                <a:latin typeface="Cambria Math" panose="02040503050406030204" pitchFamily="18" charset="0"/>
                              </a:rPr>
                              <m:t>(</m:t>
                            </m:r>
                            <m:r>
                              <a:rPr lang="en-US" sz="2400" b="1" i="1">
                                <a:latin typeface="Cambria Math" panose="02040503050406030204" pitchFamily="18" charset="0"/>
                              </a:rPr>
                              <m:t>𝟐</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𝒛</m:t>
                                </m:r>
                                <m:r>
                                  <a:rPr lang="en-US" sz="2400" b="1" i="1">
                                    <a:latin typeface="Cambria Math" panose="02040503050406030204" pitchFamily="18" charset="0"/>
                                  </a:rPr>
                                  <m:t>−</m:t>
                                </m:r>
                                <m:r>
                                  <a:rPr lang="en-US" sz="2400" b="1" i="1">
                                    <a:latin typeface="Cambria Math" panose="02040503050406030204" pitchFamily="18" charset="0"/>
                                  </a:rPr>
                                  <m:t>𝟏</m:t>
                                </m:r>
                              </m:num>
                              <m:den>
                                <m:r>
                                  <a:rPr lang="en-US" sz="2400" b="1" i="1">
                                    <a:latin typeface="Cambria Math" panose="02040503050406030204" pitchFamily="18" charset="0"/>
                                  </a:rPr>
                                  <m:t>𝒛</m:t>
                                </m:r>
                                <m:r>
                                  <a:rPr lang="en-US" sz="2400" b="1" i="1">
                                    <a:latin typeface="Cambria Math" panose="02040503050406030204" pitchFamily="18" charset="0"/>
                                  </a:rPr>
                                  <m:t>+</m:t>
                                </m:r>
                                <m:r>
                                  <a:rPr lang="en-US" sz="2400" b="1" i="1">
                                    <a:latin typeface="Cambria Math" panose="02040503050406030204" pitchFamily="18" charset="0"/>
                                  </a:rPr>
                                  <m:t>𝟏</m:t>
                                </m:r>
                              </m:den>
                            </m:f>
                            <m:r>
                              <a:rPr lang="en-US" sz="2400" b="1" i="1">
                                <a:latin typeface="Cambria Math" panose="02040503050406030204" pitchFamily="18" charset="0"/>
                              </a:rPr>
                              <m:t>))</m:t>
                            </m:r>
                          </m:e>
                          <m:sup>
                            <m:r>
                              <a:rPr lang="en-US" sz="2400" b="1" i="1">
                                <a:latin typeface="Cambria Math" panose="02040503050406030204" pitchFamily="18" charset="0"/>
                              </a:rPr>
                              <m:t>𝟐</m:t>
                            </m:r>
                          </m:sup>
                        </m:sSup>
                        <m:r>
                          <a:rPr lang="en-US" sz="2400" b="1" i="1" dirty="0">
                            <a:latin typeface="Cambria Math" panose="02040503050406030204" pitchFamily="18" charset="0"/>
                          </a:rPr>
                          <m:t>+</m:t>
                        </m:r>
                        <m:r>
                          <a:rPr lang="en-US" sz="2400" b="1" i="1" dirty="0" smtClean="0">
                            <a:latin typeface="Cambria Math" panose="02040503050406030204" pitchFamily="18" charset="0"/>
                          </a:rPr>
                          <m:t>𝟐</m:t>
                        </m:r>
                        <m:r>
                          <a:rPr lang="en-US" sz="2400" b="1" i="1" dirty="0">
                            <a:latin typeface="Cambria Math" panose="02040503050406030204" pitchFamily="18" charset="0"/>
                          </a:rPr>
                          <m:t>.</m:t>
                        </m:r>
                        <m:r>
                          <a:rPr lang="en-US" sz="2400" b="1" i="1" dirty="0" smtClean="0">
                            <a:latin typeface="Cambria Math" panose="02040503050406030204" pitchFamily="18" charset="0"/>
                          </a:rPr>
                          <m:t>𝟏𝟐</m:t>
                        </m:r>
                        <m:r>
                          <a:rPr lang="en-US" sz="2400" b="1" i="1" smtClean="0">
                            <a:latin typeface="Cambria Math" panose="02040503050406030204" pitchFamily="18" charset="0"/>
                          </a:rPr>
                          <m:t> </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𝒛</m:t>
                            </m:r>
                            <m:r>
                              <a:rPr lang="en-US" sz="2400" b="1" i="1">
                                <a:latin typeface="Cambria Math" panose="02040503050406030204" pitchFamily="18" charset="0"/>
                              </a:rPr>
                              <m:t>−</m:t>
                            </m:r>
                            <m:r>
                              <a:rPr lang="en-US" sz="2400" b="1" i="1">
                                <a:latin typeface="Cambria Math" panose="02040503050406030204" pitchFamily="18" charset="0"/>
                              </a:rPr>
                              <m:t>𝟏</m:t>
                            </m:r>
                          </m:num>
                          <m:den>
                            <m:r>
                              <a:rPr lang="en-US" sz="2400" b="1" i="1">
                                <a:latin typeface="Cambria Math" panose="02040503050406030204" pitchFamily="18" charset="0"/>
                              </a:rPr>
                              <m:t>𝒛</m:t>
                            </m:r>
                            <m:r>
                              <a:rPr lang="en-US" sz="2400" b="1" i="1">
                                <a:latin typeface="Cambria Math" panose="02040503050406030204" pitchFamily="18" charset="0"/>
                              </a:rPr>
                              <m:t>+</m:t>
                            </m:r>
                            <m:r>
                              <a:rPr lang="en-US" sz="2400" b="1" i="1">
                                <a:latin typeface="Cambria Math" panose="02040503050406030204" pitchFamily="18" charset="0"/>
                              </a:rPr>
                              <m:t>𝟏</m:t>
                            </m:r>
                          </m:den>
                        </m:f>
                        <m:r>
                          <a:rPr lang="en-US" sz="2400" b="1" i="1">
                            <a:latin typeface="Cambria Math" panose="02040503050406030204" pitchFamily="18" charset="0"/>
                          </a:rPr>
                          <m:t>)</m:t>
                        </m:r>
                        <m:r>
                          <a:rPr lang="en-US" sz="2400" b="1" i="1" dirty="0" smtClean="0">
                            <a:latin typeface="Cambria Math" panose="02040503050406030204" pitchFamily="18" charset="0"/>
                          </a:rPr>
                          <m:t> </m:t>
                        </m:r>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m:t>
                        </m:r>
                        <m:r>
                          <a:rPr lang="en-US" sz="2400" b="1" i="1" dirty="0">
                            <a:latin typeface="Cambria Math" panose="02040503050406030204" pitchFamily="18" charset="0"/>
                          </a:rPr>
                          <m:t>𝟓𝟔</m:t>
                        </m:r>
                      </m:den>
                    </m:f>
                    <m:r>
                      <a:rPr lang="en-US" sz="2400" b="1" i="1" dirty="0" smtClean="0">
                        <a:latin typeface="Cambria Math" panose="02040503050406030204" pitchFamily="18" charset="0"/>
                      </a:rPr>
                      <m:t> </m:t>
                    </m:r>
                  </m:oMath>
                </a14:m>
                <a:endParaRPr lang="en-US" sz="2400" b="1"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+1)</m:t>
                            </m:r>
                          </m:e>
                          <m:sup>
                            <m:r>
                              <a:rPr lang="en-US" sz="2400" i="1">
                                <a:latin typeface="Cambria Math" panose="02040503050406030204" pitchFamily="18" charset="0"/>
                              </a:rPr>
                              <m:t>2</m:t>
                            </m:r>
                          </m:sup>
                        </m:sSup>
                      </m:num>
                      <m:den>
                        <m:r>
                          <a:rPr lang="en-US" sz="2400" b="0" i="1" smtClean="0">
                            <a:latin typeface="Cambria Math" panose="02040503050406030204" pitchFamily="18" charset="0"/>
                          </a:rPr>
                          <m:t>4</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b="0" i="1" smtClean="0">
                                <a:latin typeface="Cambria Math" panose="02040503050406030204" pitchFamily="18" charset="0"/>
                              </a:rPr>
                              <m:t>−</m:t>
                            </m:r>
                            <m:r>
                              <a:rPr lang="en-US" sz="2400" i="1">
                                <a:latin typeface="Cambria Math" panose="02040503050406030204" pitchFamily="18" charset="0"/>
                              </a:rPr>
                              <m:t>1)</m:t>
                            </m:r>
                          </m:e>
                          <m:sup>
                            <m:r>
                              <a:rPr lang="en-US" sz="2400" i="1">
                                <a:latin typeface="Cambria Math" panose="02040503050406030204" pitchFamily="18" charset="0"/>
                              </a:rPr>
                              <m:t>2</m:t>
                            </m:r>
                          </m:sup>
                        </m:sSup>
                        <m:r>
                          <a:rPr lang="en-US" sz="2400" i="1" dirty="0">
                            <a:latin typeface="Cambria Math" panose="02040503050406030204" pitchFamily="18" charset="0"/>
                          </a:rPr>
                          <m:t>+</m:t>
                        </m:r>
                        <m:r>
                          <a:rPr lang="en-US" sz="2400" b="0" i="1" dirty="0" smtClean="0">
                            <a:latin typeface="Cambria Math" panose="02040503050406030204" pitchFamily="18" charset="0"/>
                          </a:rPr>
                          <m:t>2.12</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+1)</m:t>
                            </m:r>
                          </m:e>
                          <m:sup>
                            <m:r>
                              <a:rPr lang="en-US" sz="2400" i="1">
                                <a:latin typeface="Cambria Math" panose="02040503050406030204" pitchFamily="18" charset="0"/>
                              </a:rPr>
                              <m:t>2</m:t>
                            </m:r>
                          </m:sup>
                        </m:sSup>
                      </m:den>
                    </m:f>
                  </m:oMath>
                </a14:m>
                <a:endParaRPr lang="en-US" sz="2400"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+1)</m:t>
                            </m:r>
                          </m:e>
                          <m:sup>
                            <m:r>
                              <a:rPr lang="en-US" sz="2400" i="1">
                                <a:latin typeface="Cambria Math" panose="02040503050406030204" pitchFamily="18" charset="0"/>
                              </a:rPr>
                              <m:t>2</m:t>
                            </m:r>
                          </m:sup>
                        </m:sSup>
                      </m:num>
                      <m:den>
                        <m:r>
                          <a:rPr lang="en-US" sz="2400" b="0" i="1" smtClean="0">
                            <a:latin typeface="Cambria Math" panose="02040503050406030204" pitchFamily="18" charset="0"/>
                          </a:rPr>
                          <m:t>4</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2</m:t>
                            </m:r>
                          </m:sup>
                        </m:sSup>
                        <m:r>
                          <a:rPr lang="en-US" sz="2400" b="0" i="1" smtClean="0">
                            <a:latin typeface="Cambria Math" panose="02040503050406030204" pitchFamily="18" charset="0"/>
                          </a:rPr>
                          <m:t>−8</m:t>
                        </m:r>
                        <m:r>
                          <a:rPr lang="en-US" sz="2400" i="1">
                            <a:latin typeface="Cambria Math" panose="02040503050406030204" pitchFamily="18" charset="0"/>
                          </a:rPr>
                          <m:t>𝑧</m:t>
                        </m:r>
                        <m:r>
                          <a:rPr lang="en-US" sz="2400" b="0" i="1" smtClean="0">
                            <a:latin typeface="Cambria Math" panose="02040503050406030204" pitchFamily="18" charset="0"/>
                          </a:rPr>
                          <m:t>+4</m:t>
                        </m:r>
                        <m:r>
                          <a:rPr lang="en-US" sz="2400" i="1" dirty="0">
                            <a:latin typeface="Cambria Math" panose="02040503050406030204" pitchFamily="18" charset="0"/>
                          </a:rPr>
                          <m:t>+</m:t>
                        </m:r>
                        <m:r>
                          <a:rPr lang="en-US" sz="2400" b="0" i="1" dirty="0" smtClean="0">
                            <a:latin typeface="Cambria Math" panose="02040503050406030204" pitchFamily="18" charset="0"/>
                          </a:rPr>
                          <m:t>2.12</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2</m:t>
                            </m:r>
                          </m:sup>
                        </m:sSup>
                        <m:r>
                          <m:rPr>
                            <m:nor/>
                          </m:rPr>
                          <a:rPr lang="en-US" sz="2400" dirty="0"/>
                          <m:t> </m:t>
                        </m:r>
                        <m:r>
                          <a:rPr lang="en-US" sz="2400" i="1">
                            <a:latin typeface="Cambria Math" panose="02040503050406030204" pitchFamily="18" charset="0"/>
                          </a:rPr>
                          <m:t>−</m:t>
                        </m:r>
                        <m:r>
                          <a:rPr lang="en-US" sz="2400" b="0" i="1" smtClean="0">
                            <a:latin typeface="Cambria Math" panose="02040503050406030204" pitchFamily="18" charset="0"/>
                          </a:rPr>
                          <m:t>2.12</m:t>
                        </m:r>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2</m:t>
                            </m:r>
                          </m:sup>
                        </m:sSup>
                        <m:r>
                          <a:rPr lang="en-US" sz="2400" b="0" i="1" smtClean="0">
                            <a:latin typeface="Cambria Math" panose="02040503050406030204" pitchFamily="18" charset="0"/>
                          </a:rPr>
                          <m:t>+1.12</m:t>
                        </m:r>
                        <m:r>
                          <a:rPr lang="en-US" sz="2400" i="1">
                            <a:latin typeface="Cambria Math" panose="02040503050406030204" pitchFamily="18" charset="0"/>
                          </a:rPr>
                          <m:t>𝑧</m:t>
                        </m:r>
                        <m:r>
                          <a:rPr lang="en-US" sz="2400" b="0" i="1" smtClean="0">
                            <a:latin typeface="Cambria Math" panose="02040503050406030204" pitchFamily="18" charset="0"/>
                          </a:rPr>
                          <m:t>+0.56</m:t>
                        </m:r>
                      </m:den>
                    </m:f>
                  </m:oMath>
                </a14:m>
                <a:endParaRPr lang="en-US" sz="2400" dirty="0"/>
              </a:p>
              <a:p>
                <a:pPr algn="just"/>
                <a:r>
                  <a:rPr lang="en-US" sz="2400" dirty="0"/>
                  <a:t>		</a:t>
                </a:r>
              </a:p>
            </p:txBody>
          </p:sp>
        </mc:Choice>
        <mc:Fallback xmlns="">
          <p:sp>
            <p:nvSpPr>
              <p:cNvPr id="2" name="TextBox 1">
                <a:extLst>
                  <a:ext uri="{FF2B5EF4-FFF2-40B4-BE49-F238E27FC236}">
                    <a16:creationId xmlns:a16="http://schemas.microsoft.com/office/drawing/2014/main" id="{C1168E40-4241-F5F2-02FE-4F7F64914193}"/>
                  </a:ext>
                </a:extLst>
              </p:cNvPr>
              <p:cNvSpPr txBox="1">
                <a:spLocks noRot="1" noChangeAspect="1" noMove="1" noResize="1" noEditPoints="1" noAdjustHandles="1" noChangeArrowheads="1" noChangeShapeType="1" noTextEdit="1"/>
              </p:cNvSpPr>
              <p:nvPr/>
            </p:nvSpPr>
            <p:spPr>
              <a:xfrm>
                <a:off x="589280" y="528320"/>
                <a:ext cx="11023600" cy="5809411"/>
              </a:xfrm>
              <a:prstGeom prst="rect">
                <a:avLst/>
              </a:prstGeom>
              <a:blipFill>
                <a:blip r:embed="rId2"/>
                <a:stretch>
                  <a:fillRect l="-885" t="-839"/>
                </a:stretch>
              </a:blipFill>
            </p:spPr>
            <p:txBody>
              <a:bodyPr/>
              <a:lstStyle/>
              <a:p>
                <a:r>
                  <a:rPr lang="en-US">
                    <a:noFill/>
                  </a:rPr>
                  <a:t> </a:t>
                </a:r>
              </a:p>
            </p:txBody>
          </p:sp>
        </mc:Fallback>
      </mc:AlternateContent>
    </p:spTree>
    <p:extLst>
      <p:ext uri="{BB962C8B-B14F-4D97-AF65-F5344CB8AC3E}">
        <p14:creationId xmlns:p14="http://schemas.microsoft.com/office/powerpoint/2010/main" val="3414527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2BA05D-89F0-2DB9-D314-0F52508C6B75}"/>
                  </a:ext>
                </a:extLst>
              </p:cNvPr>
              <p:cNvSpPr txBox="1"/>
              <p:nvPr/>
            </p:nvSpPr>
            <p:spPr>
              <a:xfrm>
                <a:off x="589280" y="548640"/>
                <a:ext cx="11033760" cy="3346301"/>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Or,			</a:t>
                </a:r>
                <a:r>
                  <a:rPr lang="en-US" sz="2400" b="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+1)</m:t>
                            </m:r>
                          </m:e>
                          <m:sup>
                            <m:r>
                              <a:rPr lang="en-US" sz="2400" i="1">
                                <a:latin typeface="Cambria Math" panose="02040503050406030204" pitchFamily="18" charset="0"/>
                              </a:rPr>
                              <m:t>2</m:t>
                            </m:r>
                          </m:sup>
                        </m:sSup>
                      </m:num>
                      <m:den>
                        <m:r>
                          <a:rPr lang="en-US" sz="2400" b="0" i="1" smtClean="0">
                            <a:latin typeface="Cambria Math" panose="02040503050406030204" pitchFamily="18" charset="0"/>
                          </a:rPr>
                          <m:t>6.68</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b="0" i="1" smtClean="0">
                            <a:latin typeface="Cambria Math" panose="02040503050406030204" pitchFamily="18" charset="0"/>
                          </a:rPr>
                          <m:t>6.8</m:t>
                        </m:r>
                        <m:r>
                          <a:rPr lang="en-US" sz="2400" i="1">
                            <a:latin typeface="Cambria Math" panose="02040503050406030204" pitchFamily="18" charset="0"/>
                          </a:rPr>
                          <m:t>8</m:t>
                        </m:r>
                        <m:r>
                          <a:rPr lang="en-US" sz="2400" i="1">
                            <a:latin typeface="Cambria Math" panose="02040503050406030204" pitchFamily="18" charset="0"/>
                          </a:rPr>
                          <m:t>𝑧</m:t>
                        </m:r>
                        <m:r>
                          <a:rPr lang="en-US" sz="2400" i="1">
                            <a:latin typeface="Cambria Math" panose="02040503050406030204" pitchFamily="18" charset="0"/>
                          </a:rPr>
                          <m:t>+2.44</m:t>
                        </m:r>
                      </m:den>
                    </m:f>
                  </m:oMath>
                </a14:m>
                <a:endParaRPr lang="en-US" sz="2400" dirty="0"/>
              </a:p>
              <a:p>
                <a:pPr algn="just"/>
                <a:endParaRPr lang="en-US" sz="2400" dirty="0"/>
              </a:p>
              <a:p>
                <a:pPr algn="just"/>
                <a:r>
                  <a:rPr lang="en-US" sz="240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dirty="0">
                            <a:latin typeface="Cambria Math" panose="02040503050406030204" pitchFamily="18" charset="0"/>
                          </a:rPr>
                          <m:t>0.56</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+1)</m:t>
                            </m:r>
                          </m:e>
                          <m:sup>
                            <m:r>
                              <a:rPr lang="en-US" sz="2400" i="1">
                                <a:latin typeface="Cambria Math" panose="02040503050406030204" pitchFamily="18" charset="0"/>
                              </a:rPr>
                              <m:t>2</m:t>
                            </m:r>
                          </m:sup>
                        </m:sSup>
                      </m:num>
                      <m:den>
                        <m:r>
                          <a:rPr lang="en-US" sz="2400" b="0" i="1" smtClean="0">
                            <a:latin typeface="Cambria Math" panose="02040503050406030204" pitchFamily="18" charset="0"/>
                          </a:rPr>
                          <m:t>6.68(</m:t>
                        </m:r>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b="0" i="1" smtClean="0">
                            <a:latin typeface="Cambria Math" panose="02040503050406030204" pitchFamily="18" charset="0"/>
                          </a:rPr>
                          <m:t>1.03</m:t>
                        </m:r>
                        <m:r>
                          <a:rPr lang="en-US" sz="2400" i="1">
                            <a:latin typeface="Cambria Math" panose="02040503050406030204" pitchFamily="18" charset="0"/>
                          </a:rPr>
                          <m:t>𝑧</m:t>
                        </m:r>
                        <m:r>
                          <a:rPr lang="en-US" sz="2400" i="1">
                            <a:latin typeface="Cambria Math" panose="02040503050406030204" pitchFamily="18" charset="0"/>
                          </a:rPr>
                          <m:t>+0.36)</m:t>
                        </m:r>
                      </m:den>
                    </m:f>
                  </m:oMath>
                </a14:m>
                <a:endParaRPr lang="en-US" sz="2400" dirty="0"/>
              </a:p>
              <a:p>
                <a:pPr algn="just"/>
                <a:endParaRPr lang="en-US" sz="2400" dirty="0"/>
              </a:p>
              <a:p>
                <a:pPr marL="342900" indent="-342900" algn="just">
                  <a:buFont typeface="Wingdings" panose="05000000000000000000" pitchFamily="2" charset="2"/>
                  <a:buChar char="Ø"/>
                </a:pPr>
                <a:r>
                  <a:rPr lang="en-US" sz="2400" dirty="0"/>
                  <a:t>Therefore,		</a:t>
                </a:r>
                <a:r>
                  <a:rPr lang="en-US" sz="2400" b="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𝒛</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𝟎𝟖𝟒</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a:latin typeface="Cambria Math" panose="02040503050406030204" pitchFamily="18" charset="0"/>
                                  </a:rPr>
                                  <m:t>𝒛</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e>
                          <m:sup>
                            <m:r>
                              <a:rPr lang="en-US" sz="2400" b="1" i="1" smtClean="0">
                                <a:latin typeface="Cambria Math" panose="02040503050406030204" pitchFamily="18" charset="0"/>
                              </a:rPr>
                              <m:t>𝟐</m:t>
                            </m:r>
                          </m:sup>
                        </m:sSup>
                      </m:num>
                      <m:den>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𝟎𝟑</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a:latin typeface="Cambria Math" panose="02040503050406030204" pitchFamily="18" charset="0"/>
                              </a:rPr>
                              <m:t>𝟏</m:t>
                            </m:r>
                          </m:sup>
                        </m:sSup>
                        <m:r>
                          <a:rPr lang="en-US" sz="2400" b="1" i="1" smtClean="0">
                            <a:latin typeface="Cambria Math" panose="02040503050406030204" pitchFamily="18" charset="0"/>
                          </a:rPr>
                          <m:t>+</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𝟑𝟔</m:t>
                        </m:r>
                        <m:sSup>
                          <m:sSupPr>
                            <m:ctrlPr>
                              <a:rPr lang="en-US" sz="2400" b="1" i="1">
                                <a:latin typeface="Cambria Math" panose="02040503050406030204" pitchFamily="18" charset="0"/>
                              </a:rPr>
                            </m:ctrlPr>
                          </m:sSupPr>
                          <m:e>
                            <m:r>
                              <a:rPr lang="en-US" sz="2400" b="1" i="1">
                                <a:latin typeface="Cambria Math" panose="02040503050406030204" pitchFamily="18" charset="0"/>
                              </a:rPr>
                              <m:t>𝒛</m:t>
                            </m:r>
                          </m:e>
                          <m:sup>
                            <m:r>
                              <a:rPr lang="en-US" sz="2400" b="1" i="1">
                                <a:latin typeface="Cambria Math" panose="02040503050406030204" pitchFamily="18" charset="0"/>
                              </a:rPr>
                              <m:t>−</m:t>
                            </m:r>
                            <m:r>
                              <a:rPr lang="en-US" sz="2400" b="1" i="1" smtClean="0">
                                <a:latin typeface="Cambria Math" panose="02040503050406030204" pitchFamily="18" charset="0"/>
                              </a:rPr>
                              <m:t>𝟐</m:t>
                            </m:r>
                          </m:sup>
                        </m:sSup>
                      </m:den>
                    </m:f>
                  </m:oMath>
                </a14:m>
                <a:endParaRPr lang="en-US" sz="2400" b="1" dirty="0"/>
              </a:p>
              <a:p>
                <a:pPr algn="just"/>
                <a:endParaRPr lang="en-US" sz="2400" dirty="0"/>
              </a:p>
              <a:p>
                <a:pPr algn="just"/>
                <a:r>
                  <a:rPr lang="en-US" sz="2400" dirty="0"/>
                  <a:t>			</a:t>
                </a:r>
              </a:p>
            </p:txBody>
          </p:sp>
        </mc:Choice>
        <mc:Fallback xmlns="">
          <p:sp>
            <p:nvSpPr>
              <p:cNvPr id="2" name="TextBox 1">
                <a:extLst>
                  <a:ext uri="{FF2B5EF4-FFF2-40B4-BE49-F238E27FC236}">
                    <a16:creationId xmlns:a16="http://schemas.microsoft.com/office/drawing/2014/main" id="{452BA05D-89F0-2DB9-D314-0F52508C6B75}"/>
                  </a:ext>
                </a:extLst>
              </p:cNvPr>
              <p:cNvSpPr txBox="1">
                <a:spLocks noRot="1" noChangeAspect="1" noMove="1" noResize="1" noEditPoints="1" noAdjustHandles="1" noChangeArrowheads="1" noChangeShapeType="1" noTextEdit="1"/>
              </p:cNvSpPr>
              <p:nvPr/>
            </p:nvSpPr>
            <p:spPr>
              <a:xfrm>
                <a:off x="589280" y="548640"/>
                <a:ext cx="11033760" cy="3346301"/>
              </a:xfrm>
              <a:prstGeom prst="rect">
                <a:avLst/>
              </a:prstGeom>
              <a:blipFill>
                <a:blip r:embed="rId2"/>
                <a:stretch>
                  <a:fillRect l="-773"/>
                </a:stretch>
              </a:blipFill>
            </p:spPr>
            <p:txBody>
              <a:bodyPr/>
              <a:lstStyle/>
              <a:p>
                <a:r>
                  <a:rPr lang="en-US">
                    <a:noFill/>
                  </a:rPr>
                  <a:t> </a:t>
                </a:r>
              </a:p>
            </p:txBody>
          </p:sp>
        </mc:Fallback>
      </mc:AlternateContent>
    </p:spTree>
    <p:extLst>
      <p:ext uri="{BB962C8B-B14F-4D97-AF65-F5344CB8AC3E}">
        <p14:creationId xmlns:p14="http://schemas.microsoft.com/office/powerpoint/2010/main" val="240220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2874-F814-EA9C-B5DD-34797D734EE5}"/>
              </a:ext>
            </a:extLst>
          </p:cNvPr>
          <p:cNvSpPr txBox="1"/>
          <p:nvPr/>
        </p:nvSpPr>
        <p:spPr>
          <a:xfrm>
            <a:off x="579120" y="538480"/>
            <a:ext cx="11003280" cy="7109639"/>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Properties of Chebyshev Filter, Properties of Elliptic Filters, Properties of Bessel Filters, Spectral Transformations:</a:t>
            </a:r>
          </a:p>
          <a:p>
            <a:pPr algn="just"/>
            <a:endParaRPr lang="en-US" sz="2400" b="1" dirty="0">
              <a:solidFill>
                <a:schemeClr val="accent2">
                  <a:lumMod val="50000"/>
                </a:schemeClr>
              </a:solidFill>
            </a:endParaRPr>
          </a:p>
          <a:p>
            <a:pPr marL="457200" indent="-457200" algn="just">
              <a:buFont typeface="+mj-lt"/>
              <a:buAutoNum type="arabicPeriod"/>
            </a:pPr>
            <a:r>
              <a:rPr lang="en-US" sz="2400" b="1" dirty="0">
                <a:solidFill>
                  <a:schemeClr val="accent1"/>
                </a:solidFill>
              </a:rPr>
              <a:t>Chebyshev Filters:</a:t>
            </a:r>
          </a:p>
          <a:p>
            <a:pPr marL="342900" indent="-342900" algn="just">
              <a:buFont typeface="Wingdings" panose="05000000000000000000" pitchFamily="2" charset="2"/>
              <a:buChar char="Ø"/>
            </a:pPr>
            <a:r>
              <a:rPr lang="en-US" sz="2400" dirty="0"/>
              <a:t>There are two types of Chebyshev filters:</a:t>
            </a:r>
          </a:p>
          <a:p>
            <a:pPr algn="just"/>
            <a:endParaRPr lang="en-US" sz="2400" dirty="0"/>
          </a:p>
          <a:p>
            <a:pPr marL="457200" indent="-457200" algn="just">
              <a:buFont typeface="+mj-lt"/>
              <a:buAutoNum type="alphaLcPeriod"/>
            </a:pPr>
            <a:r>
              <a:rPr lang="en-US" sz="2400" dirty="0"/>
              <a:t>Type I Chebyshev Filters</a:t>
            </a:r>
          </a:p>
          <a:p>
            <a:pPr marL="457200" indent="-457200" algn="just">
              <a:buFont typeface="+mj-lt"/>
              <a:buAutoNum type="alphaLcPeriod"/>
            </a:pPr>
            <a:r>
              <a:rPr lang="en-US" sz="2400" dirty="0"/>
              <a:t>Type II Chebyshev Filters (Or, Inverse Chebyshev Filters) </a:t>
            </a:r>
          </a:p>
          <a:p>
            <a:pPr algn="just"/>
            <a:endParaRPr lang="en-US" sz="2400" dirty="0"/>
          </a:p>
          <a:p>
            <a:pPr marL="457200" indent="-457200" algn="just">
              <a:buFont typeface="Wingdings" panose="05000000000000000000" pitchFamily="2" charset="2"/>
              <a:buChar char="Ø"/>
            </a:pPr>
            <a:r>
              <a:rPr lang="en-US" sz="2400" dirty="0"/>
              <a:t>Chebyshev filters are studied as explained below:</a:t>
            </a:r>
          </a:p>
          <a:p>
            <a:pPr algn="just"/>
            <a:endParaRPr lang="en-US" sz="2400" dirty="0"/>
          </a:p>
          <a:p>
            <a:pPr marL="457200" indent="-457200" algn="just">
              <a:buFont typeface="+mj-lt"/>
              <a:buAutoNum type="alphaLcPeriod"/>
            </a:pPr>
            <a:r>
              <a:rPr lang="en-US" sz="2400" b="1" dirty="0">
                <a:solidFill>
                  <a:schemeClr val="accent6"/>
                </a:solidFill>
              </a:rPr>
              <a:t>Type-I Chebyshev Filters:</a:t>
            </a:r>
          </a:p>
          <a:p>
            <a:pPr marL="342900" indent="-342900" algn="just">
              <a:buFont typeface="Arial" panose="020B0604020202020204" pitchFamily="34" charset="0"/>
              <a:buChar char="•"/>
            </a:pPr>
            <a:r>
              <a:rPr lang="en-US" sz="2400" b="1" dirty="0">
                <a:solidFill>
                  <a:schemeClr val="accent4"/>
                </a:solidFill>
              </a:rPr>
              <a:t>Introduction:</a:t>
            </a:r>
          </a:p>
          <a:p>
            <a:pPr marL="342900" indent="-342900" algn="just">
              <a:buFont typeface="Wingdings" panose="05000000000000000000" pitchFamily="2" charset="2"/>
              <a:buChar char="Ø"/>
            </a:pPr>
            <a:r>
              <a:rPr lang="en-US" sz="2400" dirty="0"/>
              <a:t>These are simply called Chebyshev filters. These filters are all pole filters that exhibit equiripple behavior in passband and monotonic behavior in stopband.</a:t>
            </a:r>
          </a:p>
          <a:p>
            <a:pPr marL="342900" indent="-342900" algn="just">
              <a:buFont typeface="Wingdings" panose="05000000000000000000" pitchFamily="2" charset="2"/>
              <a:buChar char="Ø"/>
            </a:pPr>
            <a:endParaRPr lang="en-US" sz="2400" dirty="0"/>
          </a:p>
          <a:p>
            <a:pPr algn="just"/>
            <a:r>
              <a:rPr lang="en-US" sz="2400" dirty="0"/>
              <a:t>		</a:t>
            </a:r>
          </a:p>
          <a:p>
            <a:pPr marL="457200" indent="-457200" algn="just">
              <a:buFont typeface="+mj-lt"/>
              <a:buAutoNum type="alphaLcPeriod"/>
            </a:pPr>
            <a:endParaRPr lang="en-US" sz="2400" dirty="0"/>
          </a:p>
          <a:p>
            <a:pPr algn="just"/>
            <a:endParaRPr lang="en-US" sz="2400" dirty="0"/>
          </a:p>
        </p:txBody>
      </p:sp>
    </p:spTree>
    <p:extLst>
      <p:ext uri="{BB962C8B-B14F-4D97-AF65-F5344CB8AC3E}">
        <p14:creationId xmlns:p14="http://schemas.microsoft.com/office/powerpoint/2010/main" val="2997616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57BE54-5979-3BCD-77A0-DEE692CB1FAF}"/>
                  </a:ext>
                </a:extLst>
              </p:cNvPr>
              <p:cNvSpPr txBox="1"/>
              <p:nvPr/>
            </p:nvSpPr>
            <p:spPr>
              <a:xfrm>
                <a:off x="619760" y="528320"/>
                <a:ext cx="10993120" cy="5499582"/>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 magnitude squared frequency response characteristic is given by</a:t>
                </a:r>
              </a:p>
              <a:p>
                <a:pPr algn="just"/>
                <a:r>
                  <a:rPr lang="en-US" sz="2400" dirty="0"/>
                  <a:t>			</a:t>
                </a:r>
                <a14:m>
                  <m:oMath xmlns:m="http://schemas.openxmlformats.org/officeDocument/2006/math">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𝐻</m:t>
                            </m:r>
                            <m:r>
                              <a:rPr lang="en-US" sz="2400" b="0" i="1" smtClean="0">
                                <a:latin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Ω</m:t>
                            </m:r>
                            <m:r>
                              <a:rPr lang="en-US" sz="2400" b="0" i="1" smtClean="0">
                                <a:latin typeface="Cambria Math" panose="02040503050406030204" pitchFamily="18" charset="0"/>
                              </a:rPr>
                              <m:t>)</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𝑁</m:t>
                                </m:r>
                              </m:sub>
                            </m:sSub>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m:rPr>
                                <m:sty m:val="p"/>
                              </m:rPr>
                              <a:rPr lang="el-GR" sz="2400" b="0" i="1" smtClean="0">
                                <a:latin typeface="Cambria Math" panose="02040503050406030204" pitchFamily="18" charset="0"/>
                                <a:ea typeface="Cambria Math" panose="02040503050406030204" pitchFamily="18" charset="0"/>
                              </a:rPr>
                              <m:t>Ω</m:t>
                            </m:r>
                          </m:num>
                          <m:den>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𝑝</m:t>
                                </m:r>
                              </m:sub>
                            </m:sSub>
                          </m:den>
                        </m:f>
                        <m:r>
                          <a:rPr lang="en-US" sz="2400" b="0" i="1" smtClean="0">
                            <a:latin typeface="Cambria Math" panose="02040503050406030204" pitchFamily="18" charset="0"/>
                          </a:rPr>
                          <m:t>)</m:t>
                        </m:r>
                      </m:den>
                    </m:f>
                  </m:oMath>
                </a14:m>
                <a:r>
                  <a:rPr lang="en-US" sz="2400" dirty="0"/>
                  <a:t>					…..1</a:t>
                </a:r>
              </a:p>
              <a:p>
                <a:pPr algn="just"/>
                <a:r>
                  <a:rPr lang="en-US" sz="2400" dirty="0"/>
                  <a:t>     where,	</a:t>
                </a:r>
                <a:r>
                  <a:rPr lang="en-US" sz="2400" b="0" dirty="0">
                    <a:ea typeface="Cambria Math" panose="02040503050406030204" pitchFamily="18"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oMath>
                </a14:m>
                <a:r>
                  <a:rPr lang="en-US" sz="2400" dirty="0"/>
                  <a:t> passband ripple parameter</a:t>
                </a:r>
              </a:p>
              <a:p>
                <a:pPr algn="just"/>
                <a:endParaRPr lang="en-US" sz="2400" dirty="0"/>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r>
                  <a:rPr lang="en-US" sz="2400" dirty="0"/>
                  <a:t> Chebyshev polynomial of order </a:t>
                </a:r>
                <a14:m>
                  <m:oMath xmlns:m="http://schemas.openxmlformats.org/officeDocument/2006/math">
                    <m:r>
                      <a:rPr lang="en-US" sz="2400" i="1">
                        <a:latin typeface="Cambria Math" panose="02040503050406030204" pitchFamily="18" charset="0"/>
                      </a:rPr>
                      <m:t>𝑁</m:t>
                    </m:r>
                  </m:oMath>
                </a14:m>
                <a:r>
                  <a:rPr lang="en-US" sz="2400" dirty="0"/>
                  <a:t> defined as</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𝑐𝑜𝑠</m:t>
                                        </m:r>
                                      </m:e>
                                      <m:sup>
                                        <m:r>
                                          <a:rPr lang="en-US" sz="2400" b="0" i="1" smtClean="0">
                                            <a:latin typeface="Cambria Math" panose="02040503050406030204" pitchFamily="18" charset="0"/>
                                          </a:rPr>
                                          <m:t>−1</m:t>
                                        </m:r>
                                      </m:sup>
                                    </m:sSup>
                                    <m:d>
                                      <m:dPr>
                                        <m:ctrlPr>
                                          <a:rPr lang="en-US" sz="2400" b="0" i="1" smtClean="0">
                                            <a:latin typeface="Cambria Math" panose="02040503050406030204" pitchFamily="18" charset="0"/>
                                          </a:rPr>
                                        </m:ctrlPr>
                                      </m:dPr>
                                      <m:e>
                                        <m:r>
                                          <a:rPr lang="en-US" sz="2400" i="1">
                                            <a:latin typeface="Cambria Math" panose="02040503050406030204" pitchFamily="18" charset="0"/>
                                          </a:rPr>
                                          <m:t>𝑥</m:t>
                                        </m:r>
                                      </m:e>
                                    </m:d>
                                  </m:e>
                                </m:d>
                              </m:e>
                            </m:func>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𝑥</m:t>
                                </m:r>
                              </m:e>
                            </m:d>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r>
                                  <m:rPr>
                                    <m:sty m:val="p"/>
                                  </m:rPr>
                                  <a:rPr lang="en-US" sz="2400" b="0" i="0" smtClean="0">
                                    <a:latin typeface="Cambria Math" panose="02040503050406030204" pitchFamily="18" charset="0"/>
                                  </a:rPr>
                                  <m:t>h</m:t>
                                </m:r>
                              </m:fName>
                              <m:e>
                                <m:d>
                                  <m:dPr>
                                    <m:ctrlPr>
                                      <a:rPr lang="en-US" sz="2400" b="0" i="1" smtClean="0">
                                        <a:latin typeface="Cambria Math" panose="02040503050406030204" pitchFamily="18" charset="0"/>
                                      </a:rPr>
                                    </m:ctrlPr>
                                  </m:dPr>
                                  <m:e>
                                    <m:r>
                                      <a:rPr lang="en-US" sz="2400" i="1">
                                        <a:latin typeface="Cambria Math" panose="02040503050406030204" pitchFamily="18" charset="0"/>
                                      </a:rPr>
                                      <m:t>𝑁</m:t>
                                    </m:r>
                                    <m:sSup>
                                      <m:sSupPr>
                                        <m:ctrlPr>
                                          <a:rPr lang="en-US" sz="2400" i="1">
                                            <a:latin typeface="Cambria Math" panose="02040503050406030204" pitchFamily="18" charset="0"/>
                                          </a:rPr>
                                        </m:ctrlPr>
                                      </m:sSupPr>
                                      <m:e>
                                        <m:r>
                                          <a:rPr lang="en-US" sz="2400" i="1">
                                            <a:latin typeface="Cambria Math" panose="02040503050406030204" pitchFamily="18" charset="0"/>
                                          </a:rPr>
                                          <m:t>𝑐𝑜𝑠</m:t>
                                        </m:r>
                                        <m:r>
                                          <a:rPr lang="en-US" sz="2400" b="0" i="1" smtClean="0">
                                            <a:latin typeface="Cambria Math" panose="02040503050406030204" pitchFamily="18" charset="0"/>
                                          </a:rPr>
                                          <m:t>h</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e>
                                </m:d>
                              </m:e>
                            </m:func>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1</m:t>
                            </m:r>
                          </m:e>
                        </m:eqArr>
                      </m:e>
                    </m:d>
                  </m:oMath>
                </a14:m>
                <a:endParaRPr lang="en-US" sz="2400" dirty="0"/>
              </a:p>
              <a:p>
                <a:pPr algn="just"/>
                <a:endParaRPr lang="en-US" sz="2400" dirty="0"/>
              </a:p>
              <a:p>
                <a:pPr marL="342900" indent="-342900" algn="just">
                  <a:buFont typeface="Wingdings" panose="05000000000000000000" pitchFamily="2" charset="2"/>
                  <a:buChar char="Ø"/>
                </a:pPr>
                <a:r>
                  <a:rPr lang="en-US" sz="2400" dirty="0"/>
                  <a:t>The Chebyshev polynomial can be generated by the recursive equation</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i="1">
                        <a:latin typeface="Cambria Math" panose="02040503050406030204" pitchFamily="18" charset="0"/>
                      </a:rPr>
                      <m:t>2</m:t>
                    </m:r>
                    <m:r>
                      <a:rPr lang="en-US" sz="2400" i="1">
                        <a:latin typeface="Cambria Math" panose="02040503050406030204" pitchFamily="18" charset="0"/>
                      </a:rPr>
                      <m:t>𝑥</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r>
                  <a:rPr lang="en-US" sz="2400" dirty="0"/>
                  <a:t>,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𝑁</m:t>
                    </m:r>
                    <m:r>
                      <a:rPr lang="en-US" sz="2400" b="0" i="1" smtClean="0">
                        <a:latin typeface="Cambria Math" panose="02040503050406030204" pitchFamily="18" charset="0"/>
                      </a:rPr>
                      <m:t>=1,2,…</m:t>
                    </m:r>
                  </m:oMath>
                </a14:m>
                <a:r>
                  <a:rPr lang="en-US" sz="2400" dirty="0"/>
                  <a:t> </a:t>
                </a:r>
              </a:p>
              <a:p>
                <a:pPr algn="just"/>
                <a:endParaRPr lang="en-US" sz="2400" dirty="0"/>
              </a:p>
              <a:p>
                <a:pPr algn="just"/>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𝑥</m:t>
                    </m:r>
                  </m:oMath>
                </a14:m>
                <a:endParaRPr lang="en-US" sz="2400" dirty="0"/>
              </a:p>
              <a:p>
                <a:pPr algn="just"/>
                <a:endParaRPr lang="en-US" sz="2400" dirty="0"/>
              </a:p>
            </p:txBody>
          </p:sp>
        </mc:Choice>
        <mc:Fallback xmlns="">
          <p:sp>
            <p:nvSpPr>
              <p:cNvPr id="2" name="TextBox 1">
                <a:extLst>
                  <a:ext uri="{FF2B5EF4-FFF2-40B4-BE49-F238E27FC236}">
                    <a16:creationId xmlns:a16="http://schemas.microsoft.com/office/drawing/2014/main" id="{2857BE54-5979-3BCD-77A0-DEE692CB1FAF}"/>
                  </a:ext>
                </a:extLst>
              </p:cNvPr>
              <p:cNvSpPr txBox="1">
                <a:spLocks noRot="1" noChangeAspect="1" noMove="1" noResize="1" noEditPoints="1" noAdjustHandles="1" noChangeArrowheads="1" noChangeShapeType="1" noTextEdit="1"/>
              </p:cNvSpPr>
              <p:nvPr/>
            </p:nvSpPr>
            <p:spPr>
              <a:xfrm>
                <a:off x="619760" y="528320"/>
                <a:ext cx="10993120" cy="5499582"/>
              </a:xfrm>
              <a:prstGeom prst="rect">
                <a:avLst/>
              </a:prstGeom>
              <a:blipFill>
                <a:blip r:embed="rId2"/>
                <a:stretch>
                  <a:fillRect l="-776" t="-887"/>
                </a:stretch>
              </a:blipFill>
            </p:spPr>
            <p:txBody>
              <a:bodyPr/>
              <a:lstStyle/>
              <a:p>
                <a:r>
                  <a:rPr lang="en-US">
                    <a:noFill/>
                  </a:rPr>
                  <a:t> </a:t>
                </a:r>
              </a:p>
            </p:txBody>
          </p:sp>
        </mc:Fallback>
      </mc:AlternateContent>
    </p:spTree>
    <p:extLst>
      <p:ext uri="{BB962C8B-B14F-4D97-AF65-F5344CB8AC3E}">
        <p14:creationId xmlns:p14="http://schemas.microsoft.com/office/powerpoint/2010/main" val="1290141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DD07A-732C-B0B9-52C8-E5A92B3B9C5C}"/>
              </a:ext>
            </a:extLst>
          </p:cNvPr>
          <p:cNvPicPr>
            <a:picLocks noChangeAspect="1"/>
          </p:cNvPicPr>
          <p:nvPr/>
        </p:nvPicPr>
        <p:blipFill>
          <a:blip r:embed="rId2"/>
          <a:stretch>
            <a:fillRect/>
          </a:stretch>
        </p:blipFill>
        <p:spPr>
          <a:xfrm>
            <a:off x="2571750" y="441464"/>
            <a:ext cx="7038340" cy="265962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124823-A599-5E48-FFBC-9114DFB16DB0}"/>
                  </a:ext>
                </a:extLst>
              </p:cNvPr>
              <p:cNvSpPr txBox="1"/>
              <p:nvPr/>
            </p:nvSpPr>
            <p:spPr>
              <a:xfrm>
                <a:off x="599440" y="3101093"/>
                <a:ext cx="10982960" cy="3659207"/>
              </a:xfrm>
              <a:prstGeom prst="rect">
                <a:avLst/>
              </a:prstGeom>
              <a:noFill/>
            </p:spPr>
            <p:txBody>
              <a:bodyPr wrap="square" rtlCol="0">
                <a:spAutoFit/>
              </a:bodyPr>
              <a:lstStyle/>
              <a:p>
                <a:pPr algn="just"/>
                <a:r>
                  <a:rPr lang="en-US" sz="2400" dirty="0"/>
                  <a:t>	        Fig: Type I Chebyshev filter characteristic for </a:t>
                </a:r>
                <a14:m>
                  <m:oMath xmlns:m="http://schemas.openxmlformats.org/officeDocument/2006/math">
                    <m:r>
                      <a:rPr lang="en-US" sz="2400" i="1" dirty="0">
                        <a:latin typeface="Cambria Math" panose="02040503050406030204" pitchFamily="18" charset="0"/>
                      </a:rPr>
                      <m:t>𝑁</m:t>
                    </m:r>
                    <m:r>
                      <a:rPr lang="en-US" sz="2400" i="1" dirty="0">
                        <a:latin typeface="Cambria Math" panose="02040503050406030204" pitchFamily="18" charset="0"/>
                      </a:rPr>
                      <m:t>− </m:t>
                    </m:r>
                  </m:oMath>
                </a14:m>
                <a:r>
                  <a:rPr lang="en-US" sz="2400" dirty="0"/>
                  <a:t>odd and </a:t>
                </a:r>
                <a14:m>
                  <m:oMath xmlns:m="http://schemas.openxmlformats.org/officeDocument/2006/math">
                    <m:r>
                      <a:rPr lang="en-US" sz="2400" i="1" dirty="0" smtClean="0">
                        <a:latin typeface="Cambria Math" panose="02040503050406030204" pitchFamily="18" charset="0"/>
                      </a:rPr>
                      <m:t>𝑁</m:t>
                    </m:r>
                    <m:r>
                      <a:rPr lang="en-US" sz="2400" i="1" dirty="0" smtClean="0">
                        <a:latin typeface="Cambria Math" panose="02040503050406030204" pitchFamily="18" charset="0"/>
                      </a:rPr>
                      <m:t>−</m:t>
                    </m:r>
                  </m:oMath>
                </a14:m>
                <a:r>
                  <a:rPr lang="en-US" sz="2400" dirty="0"/>
                  <a:t>even</a:t>
                </a:r>
              </a:p>
              <a:p>
                <a:pPr algn="just"/>
                <a:r>
                  <a:rPr lang="en-US" sz="2400" dirty="0"/>
                  <a:t>	</a:t>
                </a:r>
              </a:p>
              <a:p>
                <a:pPr marL="342900" indent="-342900" algn="just">
                  <a:buFont typeface="Arial" panose="020B0604020202020204" pitchFamily="34" charset="0"/>
                  <a:buChar char="•"/>
                </a:pPr>
                <a:r>
                  <a:rPr lang="en-US" sz="2400" b="1" dirty="0">
                    <a:solidFill>
                      <a:schemeClr val="accent4"/>
                    </a:solidFill>
                  </a:rPr>
                  <a:t>Properties of Chebyshev Polynomials:</a:t>
                </a:r>
              </a:p>
              <a:p>
                <a:pPr marL="514350" indent="-514350" algn="just">
                  <a:buFont typeface="+mj-lt"/>
                  <a:buAutoNum type="romanLcPeriod"/>
                </a:pPr>
                <a14:m>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a14:m>
                <a:r>
                  <a:rPr lang="en-US" sz="2400" dirty="0"/>
                  <a:t> for all </a:t>
                </a:r>
                <a14:m>
                  <m:oMath xmlns:m="http://schemas.openxmlformats.org/officeDocument/2006/math">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oMath>
                </a14:m>
                <a:endParaRPr lang="en-US" sz="2400" dirty="0"/>
              </a:p>
              <a:p>
                <a:pPr marL="514350" indent="-514350" algn="just">
                  <a:buFont typeface="+mj-lt"/>
                  <a:buAutoNum type="romanLcPeriod"/>
                </a:pP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=1</m:t>
                    </m:r>
                  </m:oMath>
                </a14:m>
                <a:r>
                  <a:rPr lang="en-US" sz="2400" dirty="0"/>
                  <a:t>  for all </a:t>
                </a:r>
                <a14:m>
                  <m:oMath xmlns:m="http://schemas.openxmlformats.org/officeDocument/2006/math">
                    <m:r>
                      <a:rPr lang="en-US" sz="2400" i="1" dirty="0">
                        <a:latin typeface="Cambria Math" panose="02040503050406030204" pitchFamily="18" charset="0"/>
                      </a:rPr>
                      <m:t>𝑁</m:t>
                    </m:r>
                    <m:r>
                      <a:rPr lang="en-US" sz="2400" b="0" i="0" dirty="0" smtClean="0">
                        <a:latin typeface="Cambria Math" panose="02040503050406030204" pitchFamily="18" charset="0"/>
                      </a:rPr>
                      <m:t>.</m:t>
                    </m:r>
                  </m:oMath>
                </a14:m>
                <a:endParaRPr lang="en-US" sz="2400" dirty="0"/>
              </a:p>
              <a:p>
                <a:pPr marL="514350" indent="-514350" algn="just">
                  <a:buFont typeface="+mj-lt"/>
                  <a:buAutoNum type="romanLcPeriod"/>
                </a:pPr>
                <a:r>
                  <a:rPr lang="en-US" sz="2400" dirty="0"/>
                  <a:t>All the roots of the polynomial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r>
                  <a:rPr lang="en-US" sz="2400" dirty="0"/>
                  <a:t> occur in the interval   </a:t>
                </a:r>
                <a14:m>
                  <m:oMath xmlns:m="http://schemas.openxmlformats.org/officeDocument/2006/math">
                    <m:r>
                      <a:rPr lang="en-US" sz="2400" b="0" i="0"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≤1</m:t>
                    </m:r>
                  </m:oMath>
                </a14:m>
                <a:r>
                  <a:rPr lang="en-US" sz="2400" dirty="0"/>
                  <a:t>.</a:t>
                </a:r>
              </a:p>
              <a:p>
                <a:pPr marL="514350" indent="-514350" algn="just">
                  <a:buFont typeface="+mj-lt"/>
                  <a:buAutoNum type="romanLcPeriod"/>
                </a:pPr>
                <a:r>
                  <a:rPr lang="en-US" sz="2400" dirty="0"/>
                  <a:t>For </a:t>
                </a:r>
                <a14:m>
                  <m:oMath xmlns:m="http://schemas.openxmlformats.org/officeDocument/2006/math">
                    <m:r>
                      <a:rPr lang="en-US" sz="2400" i="1" dirty="0" smtClean="0">
                        <a:latin typeface="Cambria Math" panose="02040503050406030204" pitchFamily="18" charset="0"/>
                      </a:rPr>
                      <m:t>𝑁</m:t>
                    </m:r>
                    <m:r>
                      <a:rPr lang="en-US" sz="2400" b="0" i="1" dirty="0" smtClean="0">
                        <a:latin typeface="Cambria Math" panose="02040503050406030204" pitchFamily="18" charset="0"/>
                      </a:rPr>
                      <m:t>− </m:t>
                    </m:r>
                  </m:oMath>
                </a14:m>
                <a:r>
                  <a:rPr lang="en-US" sz="2400" dirty="0"/>
                  <a:t>odd,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i="1">
                        <a:latin typeface="Cambria Math" panose="02040503050406030204" pitchFamily="18" charset="0"/>
                      </a:rPr>
                      <m:t>=</m:t>
                    </m:r>
                    <m:r>
                      <a:rPr lang="en-US" sz="2400" b="0" i="1" smtClean="0">
                        <a:latin typeface="Cambria Math" panose="02040503050406030204" pitchFamily="18" charset="0"/>
                      </a:rPr>
                      <m:t>0</m:t>
                    </m:r>
                  </m:oMath>
                </a14:m>
                <a:r>
                  <a:rPr lang="en-US" sz="2400" dirty="0"/>
                  <a:t>  and hence </a:t>
                </a:r>
                <a14:m>
                  <m:oMath xmlns:m="http://schemas.openxmlformats.org/officeDocument/2006/math">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𝐻</m:t>
                            </m:r>
                            <m:r>
                              <a:rPr lang="en-US" sz="2400" b="0" i="1" smtClean="0">
                                <a:latin typeface="Cambria Math" panose="02040503050406030204" pitchFamily="18" charset="0"/>
                              </a:rPr>
                              <m:t>(0)</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oMath>
                </a14:m>
                <a:r>
                  <a:rPr lang="en-US" sz="2400" dirty="0"/>
                  <a:t>.</a:t>
                </a:r>
              </a:p>
              <a:p>
                <a:pPr marL="514350" indent="-514350" algn="just">
                  <a:buFont typeface="+mj-lt"/>
                  <a:buAutoNum type="romanLcPeriod"/>
                </a:pPr>
                <a:r>
                  <a:rPr lang="en-US" sz="2400" dirty="0"/>
                  <a:t>For </a:t>
                </a:r>
                <a14:m>
                  <m:oMath xmlns:m="http://schemas.openxmlformats.org/officeDocument/2006/math">
                    <m:r>
                      <a:rPr lang="en-US" sz="2400" i="1" dirty="0" smtClean="0">
                        <a:latin typeface="Cambria Math" panose="02040503050406030204" pitchFamily="18" charset="0"/>
                      </a:rPr>
                      <m:t>𝑁</m:t>
                    </m:r>
                    <m:r>
                      <a:rPr lang="en-US" sz="2400" b="0" i="1" dirty="0" smtClean="0">
                        <a:latin typeface="Cambria Math" panose="02040503050406030204" pitchFamily="18" charset="0"/>
                      </a:rPr>
                      <m:t>− </m:t>
                    </m:r>
                  </m:oMath>
                </a14:m>
                <a:r>
                  <a:rPr lang="en-US" sz="2400" dirty="0"/>
                  <a:t>even,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i="1">
                        <a:latin typeface="Cambria Math" panose="02040503050406030204" pitchFamily="18" charset="0"/>
                      </a:rPr>
                      <m:t>=</m:t>
                    </m:r>
                    <m:r>
                      <a:rPr lang="en-US" sz="2400" b="0" i="1" smtClean="0">
                        <a:latin typeface="Cambria Math" panose="02040503050406030204" pitchFamily="18" charset="0"/>
                      </a:rPr>
                      <m:t>1</m:t>
                    </m:r>
                  </m:oMath>
                </a14:m>
                <a:r>
                  <a:rPr lang="en-US" sz="2400" dirty="0"/>
                  <a:t>  and hence </a:t>
                </a:r>
                <a14:m>
                  <m:oMath xmlns:m="http://schemas.openxmlformats.org/officeDocument/2006/math">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𝐻</m:t>
                            </m:r>
                            <m:r>
                              <a:rPr lang="en-US" sz="2400" b="0" i="1" smtClean="0">
                                <a:latin typeface="Cambria Math" panose="02040503050406030204" pitchFamily="18" charset="0"/>
                              </a:rPr>
                              <m:t>(0)</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𝜖</m:t>
                            </m:r>
                          </m:e>
                          <m:sup>
                            <m:r>
                              <a:rPr lang="en-US" sz="2400" b="0" i="1" smtClean="0">
                                <a:latin typeface="Cambria Math" panose="02040503050406030204" pitchFamily="18" charset="0"/>
                              </a:rPr>
                              <m:t>2</m:t>
                            </m:r>
                          </m:sup>
                        </m:sSup>
                      </m:den>
                    </m:f>
                  </m:oMath>
                </a14:m>
                <a:r>
                  <a:rPr lang="en-US" sz="2400" dirty="0"/>
                  <a:t>.</a:t>
                </a:r>
              </a:p>
              <a:p>
                <a:pPr algn="just"/>
                <a:endParaRPr lang="en-US" sz="2400" b="1" dirty="0"/>
              </a:p>
            </p:txBody>
          </p:sp>
        </mc:Choice>
        <mc:Fallback xmlns="">
          <p:sp>
            <p:nvSpPr>
              <p:cNvPr id="6" name="TextBox 5">
                <a:extLst>
                  <a:ext uri="{FF2B5EF4-FFF2-40B4-BE49-F238E27FC236}">
                    <a16:creationId xmlns:a16="http://schemas.microsoft.com/office/drawing/2014/main" id="{89124823-A599-5E48-FFBC-9114DFB16DB0}"/>
                  </a:ext>
                </a:extLst>
              </p:cNvPr>
              <p:cNvSpPr txBox="1">
                <a:spLocks noRot="1" noChangeAspect="1" noMove="1" noResize="1" noEditPoints="1" noAdjustHandles="1" noChangeArrowheads="1" noChangeShapeType="1" noTextEdit="1"/>
              </p:cNvSpPr>
              <p:nvPr/>
            </p:nvSpPr>
            <p:spPr>
              <a:xfrm>
                <a:off x="599440" y="3101093"/>
                <a:ext cx="10982960" cy="3659207"/>
              </a:xfrm>
              <a:prstGeom prst="rect">
                <a:avLst/>
              </a:prstGeom>
              <a:blipFill>
                <a:blip r:embed="rId3"/>
                <a:stretch>
                  <a:fillRect l="-888" t="-1333"/>
                </a:stretch>
              </a:blipFill>
            </p:spPr>
            <p:txBody>
              <a:bodyPr/>
              <a:lstStyle/>
              <a:p>
                <a:r>
                  <a:rPr lang="en-US">
                    <a:noFill/>
                  </a:rPr>
                  <a:t> </a:t>
                </a:r>
              </a:p>
            </p:txBody>
          </p:sp>
        </mc:Fallback>
      </mc:AlternateContent>
    </p:spTree>
    <p:extLst>
      <p:ext uri="{BB962C8B-B14F-4D97-AF65-F5344CB8AC3E}">
        <p14:creationId xmlns:p14="http://schemas.microsoft.com/office/powerpoint/2010/main" val="4145038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E640DB-3971-6CA0-9C86-376E1BB35D39}"/>
                  </a:ext>
                </a:extLst>
              </p:cNvPr>
              <p:cNvSpPr txBox="1"/>
              <p:nvPr/>
            </p:nvSpPr>
            <p:spPr>
              <a:xfrm>
                <a:off x="599440" y="528320"/>
                <a:ext cx="11013440" cy="5086392"/>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solidFill>
                      <a:schemeClr val="accent4"/>
                    </a:solidFill>
                  </a:rPr>
                  <a:t>Design Parameters (Specifications):</a:t>
                </a:r>
              </a:p>
              <a:p>
                <a:pPr marL="342900" indent="-342900" algn="just">
                  <a:buFont typeface="Wingdings" panose="05000000000000000000" pitchFamily="2" charset="2"/>
                  <a:buChar char="Ø"/>
                </a:pPr>
                <a:r>
                  <a:rPr lang="en-US" sz="2400" dirty="0"/>
                  <a:t>The design parameters of Chebyshev filter are obtained by considering the </a:t>
                </a:r>
                <a:r>
                  <a:rPr lang="en-US" sz="2400" b="1" i="1" dirty="0"/>
                  <a:t>discrete-time LPF</a:t>
                </a:r>
                <a:r>
                  <a:rPr lang="en-US" sz="2400" dirty="0"/>
                  <a:t> with the desired specifications as given </a:t>
                </a:r>
              </a:p>
              <a:p>
                <a:pPr marL="342900" indent="-342900" algn="just">
                  <a:buFont typeface="Wingdings" panose="05000000000000000000" pitchFamily="2" charset="2"/>
                  <a:buChar char="Ø"/>
                </a:pPr>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𝐻</m:t>
                        </m:r>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𝜔</m:t>
                                </m:r>
                              </m:sup>
                            </m:sSup>
                          </m:e>
                        </m:d>
                      </m:e>
                    </m:d>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 ,     0≤</m:t>
                    </m:r>
                    <m:r>
                      <a:rPr lang="en-US" sz="2400" b="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𝑝</m:t>
                        </m:r>
                      </m:sub>
                    </m:sSub>
                  </m:oMath>
                </a14:m>
                <a:r>
                  <a:rPr lang="en-US" sz="2400" dirty="0"/>
                  <a:t>				</a:t>
                </a:r>
              </a:p>
              <a:p>
                <a:pPr algn="just"/>
                <a:r>
                  <a:rPr lang="en-US" sz="2400" dirty="0"/>
                  <a:t>			          </a:t>
                </a:r>
                <a14:m>
                  <m:oMath xmlns:m="http://schemas.openxmlformats.org/officeDocument/2006/math">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𝐻</m:t>
                        </m:r>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𝜔</m:t>
                                </m:r>
                              </m:sup>
                            </m:sSup>
                          </m:e>
                        </m:d>
                      </m:e>
                    </m:d>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𝑠</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𝜔</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𝜋</m:t>
                    </m:r>
                  </m:oMath>
                </a14:m>
                <a:r>
                  <a:rPr lang="en-US" sz="2400" dirty="0"/>
                  <a:t>		    		…..2</a:t>
                </a:r>
              </a:p>
              <a:p>
                <a:pPr algn="just"/>
                <a:r>
                  <a:rPr lang="en-US" sz="2400" dirty="0"/>
                  <a:t>											</a:t>
                </a:r>
              </a:p>
              <a:p>
                <a:pPr marL="342900" indent="-342900" algn="just">
                  <a:buFont typeface="Wingdings" panose="05000000000000000000" pitchFamily="2" charset="2"/>
                  <a:buChar char="Ø"/>
                </a:pPr>
                <a:r>
                  <a:rPr lang="en-US" sz="2400" dirty="0"/>
                  <a:t>The corresponding </a:t>
                </a:r>
                <a:r>
                  <a:rPr lang="en-US" sz="2400" b="1" i="1" dirty="0"/>
                  <a:t>analog magnitude response</a:t>
                </a:r>
                <a:r>
                  <a:rPr lang="en-US" sz="2400" dirty="0"/>
                  <a:t> is to be obtained in the design process. Using equation (1) in equation (2), we get</a:t>
                </a:r>
              </a:p>
              <a:p>
                <a:pPr algn="just"/>
                <a:r>
                  <a:rPr lang="en-US" sz="2400" dirty="0"/>
                  <a:t>			</a:t>
                </a:r>
                <a14:m>
                  <m:oMath xmlns:m="http://schemas.openxmlformats.org/officeDocument/2006/math">
                    <m:sSubSup>
                      <m:sSubSupPr>
                        <m:ctrlPr>
                          <a:rPr lang="en-US" sz="2400" i="1" smtClean="0">
                            <a:latin typeface="Cambria Math" panose="02040503050406030204" pitchFamily="18" charset="0"/>
                            <a:ea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2</m:t>
                        </m:r>
                      </m:sup>
                    </m:sSubSup>
                    <m:r>
                      <a:rPr lang="en-US" sz="240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𝜖</m:t>
                            </m:r>
                          </m:e>
                          <m:sup>
                            <m:r>
                              <a:rPr lang="en-US" sz="2400" i="1">
                                <a:latin typeface="Cambria Math" panose="02040503050406030204" pitchFamily="18" charset="0"/>
                              </a:rPr>
                              <m:t>2</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e>
                          <m:sup>
                            <m:r>
                              <a:rPr lang="en-US" sz="2400" i="1">
                                <a:latin typeface="Cambria Math" panose="02040503050406030204" pitchFamily="18" charset="0"/>
                              </a:rPr>
                              <m:t>2</m:t>
                            </m:r>
                          </m:sup>
                        </m:sSup>
                        <m:r>
                          <a:rPr lang="en-US" sz="2400" i="1">
                            <a:latin typeface="Cambria Math" panose="02040503050406030204" pitchFamily="18" charset="0"/>
                          </a:rPr>
                          <m:t> </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m:rPr>
                                    <m:sty m:val="p"/>
                                  </m:rPr>
                                  <a:rPr lang="el-GR" sz="2400" i="1">
                                    <a:latin typeface="Cambria Math" panose="02040503050406030204" pitchFamily="18" charset="0"/>
                                    <a:ea typeface="Cambria Math" panose="02040503050406030204" pitchFamily="18" charset="0"/>
                                  </a:rPr>
                                  <m:t>Ω</m:t>
                                </m:r>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rPr>
                                      <m:t>𝑝</m:t>
                                    </m:r>
                                  </m:sub>
                                </m:sSub>
                              </m:den>
                            </m:f>
                          </m:e>
                        </m:d>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1,         </m:t>
                    </m:r>
                    <m:r>
                      <a:rPr lang="en-US" sz="2400" i="1">
                        <a:latin typeface="Cambria Math" panose="02040503050406030204" pitchFamily="18" charset="0"/>
                        <a:ea typeface="Cambria Math" panose="02040503050406030204" pitchFamily="18" charset="0"/>
                      </a:rPr>
                      <m:t>0≤</m:t>
                    </m:r>
                    <m:r>
                      <m:rPr>
                        <m:sty m:val="p"/>
                      </m:rPr>
                      <a:rPr lang="el-GR" sz="2400" i="1">
                        <a:latin typeface="Cambria Math" panose="02040503050406030204" pitchFamily="18" charset="0"/>
                        <a:ea typeface="Cambria Math" panose="02040503050406030204" pitchFamily="18" charset="0"/>
                      </a:rPr>
                      <m:t>Ω</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ea typeface="Cambria Math" panose="02040503050406030204" pitchFamily="18" charset="0"/>
                          </a:rPr>
                          <m:t>𝑝</m:t>
                        </m:r>
                      </m:sub>
                    </m:sSub>
                  </m:oMath>
                </a14:m>
                <a:r>
                  <a:rPr lang="en-US" sz="2400" dirty="0"/>
                  <a:t>			</a:t>
                </a:r>
              </a:p>
              <a:p>
                <a:pPr algn="just"/>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𝜖</m:t>
                            </m:r>
                          </m:e>
                          <m:sup>
                            <m:r>
                              <a:rPr lang="en-US" sz="2400" i="1">
                                <a:latin typeface="Cambria Math" panose="02040503050406030204" pitchFamily="18" charset="0"/>
                              </a:rPr>
                              <m:t>2</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e>
                          <m:sup>
                            <m:r>
                              <a:rPr lang="en-US" sz="2400" i="1">
                                <a:latin typeface="Cambria Math" panose="02040503050406030204" pitchFamily="18" charset="0"/>
                              </a:rPr>
                              <m:t>2</m:t>
                            </m:r>
                          </m:sup>
                        </m:sSup>
                        <m:r>
                          <a:rPr lang="en-US" sz="2400" i="1">
                            <a:latin typeface="Cambria Math" panose="02040503050406030204" pitchFamily="18" charset="0"/>
                          </a:rPr>
                          <m:t> </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m:rPr>
                                    <m:sty m:val="p"/>
                                  </m:rPr>
                                  <a:rPr lang="el-GR" sz="2400" i="1">
                                    <a:latin typeface="Cambria Math" panose="02040503050406030204" pitchFamily="18" charset="0"/>
                                    <a:ea typeface="Cambria Math" panose="02040503050406030204" pitchFamily="18" charset="0"/>
                                  </a:rPr>
                                  <m:t>Ω</m:t>
                                </m:r>
                              </m:num>
                              <m:den>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rPr>
                                      <m:t>𝑝</m:t>
                                    </m:r>
                                  </m:sub>
                                </m:sSub>
                              </m:den>
                            </m:f>
                          </m:e>
                        </m:d>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ea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i="1">
                            <a:latin typeface="Cambria Math" panose="02040503050406030204" pitchFamily="18" charset="0"/>
                            <a:ea typeface="Cambria Math" panose="02040503050406030204" pitchFamily="18" charset="0"/>
                          </a:rPr>
                          <m:t>𝑠</m:t>
                        </m:r>
                      </m:sub>
                    </m:sSub>
                    <m:r>
                      <a:rPr lang="en-US"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Ω</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𝜋</m:t>
                    </m:r>
                  </m:oMath>
                </a14:m>
                <a:r>
                  <a:rPr lang="en-US" sz="2400" dirty="0"/>
                  <a:t>			…..3</a:t>
                </a:r>
              </a:p>
            </p:txBody>
          </p:sp>
        </mc:Choice>
        <mc:Fallback xmlns="">
          <p:sp>
            <p:nvSpPr>
              <p:cNvPr id="2" name="TextBox 1">
                <a:extLst>
                  <a:ext uri="{FF2B5EF4-FFF2-40B4-BE49-F238E27FC236}">
                    <a16:creationId xmlns:a16="http://schemas.microsoft.com/office/drawing/2014/main" id="{93E640DB-3971-6CA0-9C86-376E1BB35D39}"/>
                  </a:ext>
                </a:extLst>
              </p:cNvPr>
              <p:cNvSpPr txBox="1">
                <a:spLocks noRot="1" noChangeAspect="1" noMove="1" noResize="1" noEditPoints="1" noAdjustHandles="1" noChangeArrowheads="1" noChangeShapeType="1" noTextEdit="1"/>
              </p:cNvSpPr>
              <p:nvPr/>
            </p:nvSpPr>
            <p:spPr>
              <a:xfrm>
                <a:off x="599440" y="528320"/>
                <a:ext cx="11013440" cy="5086392"/>
              </a:xfrm>
              <a:prstGeom prst="rect">
                <a:avLst/>
              </a:prstGeom>
              <a:blipFill>
                <a:blip r:embed="rId2"/>
                <a:stretch>
                  <a:fillRect l="-719" t="-959" r="-885"/>
                </a:stretch>
              </a:blipFill>
            </p:spPr>
            <p:txBody>
              <a:bodyPr/>
              <a:lstStyle/>
              <a:p>
                <a:r>
                  <a:rPr lang="en-US">
                    <a:noFill/>
                  </a:rPr>
                  <a:t> </a:t>
                </a:r>
              </a:p>
            </p:txBody>
          </p:sp>
        </mc:Fallback>
      </mc:AlternateContent>
    </p:spTree>
    <p:extLst>
      <p:ext uri="{BB962C8B-B14F-4D97-AF65-F5344CB8AC3E}">
        <p14:creationId xmlns:p14="http://schemas.microsoft.com/office/powerpoint/2010/main" val="1181068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6127F3-1CBE-E532-2043-421BBD0D08F2}"/>
                  </a:ext>
                </a:extLst>
              </p:cNvPr>
              <p:cNvSpPr txBox="1"/>
              <p:nvPr/>
            </p:nvSpPr>
            <p:spPr>
              <a:xfrm>
                <a:off x="599440" y="538480"/>
                <a:ext cx="10993120" cy="5811591"/>
              </a:xfrm>
              <a:prstGeom prst="rect">
                <a:avLst/>
              </a:prstGeom>
              <a:noFill/>
            </p:spPr>
            <p:txBody>
              <a:bodyPr wrap="square" rtlCol="0">
                <a:spAutoFit/>
              </a:bodyPr>
              <a:lstStyle/>
              <a:p>
                <a:pPr marL="400050" indent="-400050" algn="just">
                  <a:buFont typeface="+mj-lt"/>
                  <a:buAutoNum type="romanLcPeriod"/>
                </a:pPr>
                <a:r>
                  <a:rPr lang="en-US" sz="2400" b="1" dirty="0">
                    <a:solidFill>
                      <a:schemeClr val="accent2"/>
                    </a:solidFill>
                  </a:rPr>
                  <a:t>Ripple in the Passband (</a:t>
                </a:r>
                <a14:m>
                  <m:oMath xmlns:m="http://schemas.openxmlformats.org/officeDocument/2006/math">
                    <m:r>
                      <a:rPr lang="en-US" sz="2400" b="1" i="1" smtClean="0">
                        <a:solidFill>
                          <a:schemeClr val="accent2"/>
                        </a:solidFill>
                        <a:latin typeface="Cambria Math" panose="02040503050406030204" pitchFamily="18" charset="0"/>
                        <a:ea typeface="Cambria Math" panose="02040503050406030204" pitchFamily="18" charset="0"/>
                      </a:rPr>
                      <m:t>𝝐</m:t>
                    </m:r>
                  </m:oMath>
                </a14:m>
                <a:r>
                  <a:rPr lang="en-US" sz="2400" b="1" dirty="0">
                    <a:solidFill>
                      <a:schemeClr val="accent2"/>
                    </a:solidFill>
                  </a:rPr>
                  <a:t>):</a:t>
                </a:r>
              </a:p>
              <a:p>
                <a:pPr marL="342900" indent="-342900" algn="just">
                  <a:buFont typeface="Wingdings" panose="05000000000000000000" pitchFamily="2" charset="2"/>
                  <a:buChar char="Ø"/>
                </a:pPr>
                <a:r>
                  <a:rPr lang="en-US" sz="2400" dirty="0"/>
                  <a:t>It is </a:t>
                </a:r>
                <a:r>
                  <a:rPr lang="en-US" sz="2400" dirty="0">
                    <a:solidFill>
                      <a:schemeClr val="tx1">
                        <a:lumMod val="95000"/>
                        <a:lumOff val="5000"/>
                      </a:schemeClr>
                    </a:solidFill>
                  </a:rPr>
                  <a:t>given</a:t>
                </a:r>
                <a:r>
                  <a:rPr lang="en-US" sz="2400" dirty="0"/>
                  <a:t> by the equation,		</a:t>
                </a:r>
                <a:r>
                  <a:rPr lang="en-US" sz="2400" b="1" dirty="0">
                    <a:ea typeface="Cambria Math" panose="02040503050406030204" pitchFamily="18" charset="0"/>
                  </a:rPr>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𝝐</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sSubSup>
                              <m:sSubSupPr>
                                <m:ctrlPr>
                                  <a:rPr lang="en-US" sz="2400" b="1" i="1" smtClean="0">
                                    <a:latin typeface="Cambria Math" panose="02040503050406030204" pitchFamily="18" charset="0"/>
                                    <a:ea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ea typeface="Cambria Math" panose="02040503050406030204" pitchFamily="18" charset="0"/>
                                  </a:rPr>
                                  <m:t>𝟏</m:t>
                                </m:r>
                              </m:sub>
                              <m:sup>
                                <m:r>
                                  <a:rPr lang="en-US" sz="2400" b="1" i="1" smtClean="0">
                                    <a:latin typeface="Cambria Math" panose="02040503050406030204" pitchFamily="18" charset="0"/>
                                    <a:ea typeface="Cambria Math" panose="02040503050406030204" pitchFamily="18" charset="0"/>
                                  </a:rPr>
                                  <m:t>𝟐</m:t>
                                </m:r>
                              </m:sup>
                            </m:sSubSup>
                          </m:den>
                        </m:f>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e>
                      <m: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𝟐</m:t>
                            </m:r>
                          </m:den>
                        </m:f>
                      </m:sup>
                    </m:sSup>
                  </m:oMath>
                </a14:m>
                <a:endParaRPr lang="en-US" sz="2400" dirty="0"/>
              </a:p>
              <a:p>
                <a:pPr marL="342900" indent="-342900" algn="just">
                  <a:buFont typeface="Wingdings" panose="05000000000000000000" pitchFamily="2" charset="2"/>
                  <a:buChar char="Ø"/>
                </a:pPr>
                <a:r>
                  <a:rPr lang="en-US" sz="2400" dirty="0"/>
                  <a:t>In dB, we can write,</a:t>
                </a:r>
              </a:p>
              <a:p>
                <a:pPr algn="just"/>
                <a:r>
                  <a:rPr lang="en-US" sz="2400" dirty="0"/>
                  <a:t>					</a:t>
                </a:r>
                <a:r>
                  <a:rPr lang="en-US" sz="2400" b="1" dirty="0">
                    <a:ea typeface="Cambria Math" panose="02040503050406030204" pitchFamily="18" charset="0"/>
                  </a:rPr>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𝝐</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𝟏𝟎</m:t>
                            </m:r>
                          </m:e>
                          <m:sup>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ea typeface="Cambria Math" panose="02040503050406030204" pitchFamily="18" charset="0"/>
                                  </a:rPr>
                                  <m:t>𝟏</m:t>
                                </m:r>
                              </m:sub>
                            </m:sSub>
                          </m:sup>
                        </m:sSup>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e>
                      <m: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𝟐</m:t>
                            </m:r>
                          </m:den>
                        </m:f>
                      </m:sup>
                    </m:sSup>
                  </m:oMath>
                </a14:m>
                <a:endParaRPr lang="en-US" sz="2400" dirty="0"/>
              </a:p>
              <a:p>
                <a:pPr marL="514350" indent="-514350" algn="just">
                  <a:buFont typeface="+mj-lt"/>
                  <a:buAutoNum type="romanLcPeriod" startAt="2"/>
                </a:pPr>
                <a:r>
                  <a:rPr lang="en-US" sz="2400" b="1" dirty="0">
                    <a:solidFill>
                      <a:schemeClr val="accent2"/>
                    </a:solidFill>
                  </a:rPr>
                  <a:t>Order of the Filter:</a:t>
                </a:r>
              </a:p>
              <a:p>
                <a:pPr marL="342900" indent="-342900" algn="just">
                  <a:buFont typeface="Wingdings" panose="05000000000000000000" pitchFamily="2" charset="2"/>
                  <a:buChar char="Ø"/>
                </a:pPr>
                <a:r>
                  <a:rPr lang="en-US" sz="2400" dirty="0"/>
                  <a:t>When magnitude is expressed in dB, the order of the filter is given by</a:t>
                </a:r>
              </a:p>
              <a:p>
                <a:pPr algn="just"/>
                <a:endParaRPr lang="en-US" sz="2400" dirty="0"/>
              </a:p>
              <a:p>
                <a:pPr algn="just"/>
                <a:r>
                  <a:rPr lang="en-US" sz="2400" dirty="0"/>
                  <a:t>		</a:t>
                </a:r>
                <a14:m>
                  <m:oMath xmlns:m="http://schemas.openxmlformats.org/officeDocument/2006/math">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𝑯</m:t>
                        </m:r>
                        <m:d>
                          <m:dPr>
                            <m:ctrlPr>
                              <a:rPr lang="en-US" sz="2400" b="1" i="1">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𝒆</m:t>
                                </m:r>
                              </m:e>
                              <m:sup>
                                <m:r>
                                  <a:rPr lang="en-US" sz="2400" b="1" i="1">
                                    <a:latin typeface="Cambria Math" panose="02040503050406030204" pitchFamily="18" charset="0"/>
                                    <a:ea typeface="Cambria Math" panose="02040503050406030204" pitchFamily="18" charset="0"/>
                                  </a:rPr>
                                  <m:t>𝒋</m:t>
                                </m:r>
                                <m:r>
                                  <a:rPr lang="en-US" sz="2400" b="1" i="1">
                                    <a:latin typeface="Cambria Math" panose="02040503050406030204" pitchFamily="18" charset="0"/>
                                    <a:ea typeface="Cambria Math" panose="02040503050406030204" pitchFamily="18" charset="0"/>
                                  </a:rPr>
                                  <m:t>𝝎</m:t>
                                </m:r>
                              </m:sup>
                            </m:sSup>
                          </m:e>
                        </m:d>
                      </m:e>
                    </m:d>
                    <m:r>
                      <a:rPr lang="en-US" sz="2400" b="1" i="1" smtClean="0">
                        <a:latin typeface="Cambria Math" panose="02040503050406030204" pitchFamily="18" charset="0"/>
                        <a:ea typeface="Cambria Math" panose="02040503050406030204" pitchFamily="18" charset="0"/>
                      </a:rPr>
                      <m:t>𝒅𝑩</m:t>
                    </m:r>
                    <m:r>
                      <a:rPr lang="en-US" sz="2400" b="1" i="1" smtClean="0">
                        <a:latin typeface="Cambria Math" panose="02040503050406030204" pitchFamily="18" charset="0"/>
                      </a:rPr>
                      <m:t>=−</m:t>
                    </m:r>
                    <m:r>
                      <a:rPr lang="en-US" sz="2400" b="1" i="1" smtClean="0">
                        <a:latin typeface="Cambria Math" panose="02040503050406030204" pitchFamily="18" charset="0"/>
                      </a:rPr>
                      <m:t>𝟐𝟎</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𝒍𝒐𝒈</m:t>
                        </m:r>
                      </m:e>
                      <m:sub>
                        <m:r>
                          <a:rPr lang="en-US" sz="2400" b="1" i="1" smtClean="0">
                            <a:latin typeface="Cambria Math" panose="02040503050406030204" pitchFamily="18" charset="0"/>
                          </a:rPr>
                          <m:t>𝟏𝟎</m:t>
                        </m:r>
                      </m:sub>
                    </m:sSub>
                    <m:r>
                      <a:rPr lang="en-US" sz="2400" b="1" i="1" smtClean="0">
                        <a:latin typeface="Cambria Math" panose="02040503050406030204" pitchFamily="18" charset="0"/>
                        <a:ea typeface="Cambria Math" panose="02040503050406030204" pitchFamily="18" charset="0"/>
                      </a:rPr>
                      <m:t>𝝐</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d>
                      <m:dPr>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𝑵</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𝒐𝑵</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𝒍𝒐𝒈</m:t>
                        </m:r>
                      </m:e>
                      <m:sub>
                        <m:r>
                          <a:rPr lang="en-US" sz="2400" b="1" i="1" smtClean="0">
                            <a:latin typeface="Cambria Math" panose="02040503050406030204" pitchFamily="18" charset="0"/>
                            <a:ea typeface="Cambria Math" panose="02040503050406030204" pitchFamily="18" charset="0"/>
                          </a:rPr>
                          <m:t>𝟏𝟎</m:t>
                        </m:r>
                      </m:sub>
                    </m:sSub>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𝝎</m:t>
                        </m:r>
                      </m:e>
                      <m:sub>
                        <m:r>
                          <a:rPr lang="en-US" sz="2400" b="1" i="1" smtClean="0">
                            <a:latin typeface="Cambria Math" panose="02040503050406030204" pitchFamily="18" charset="0"/>
                            <a:ea typeface="Cambria Math" panose="02040503050406030204" pitchFamily="18" charset="0"/>
                          </a:rPr>
                          <m:t>𝒔</m:t>
                        </m:r>
                      </m:sub>
                    </m:sSub>
                    <m:r>
                      <a:rPr lang="en-US" sz="2400" b="1" i="1" smtClean="0">
                        <a:latin typeface="Cambria Math" panose="02040503050406030204" pitchFamily="18" charset="0"/>
                        <a:ea typeface="Cambria Math" panose="02040503050406030204" pitchFamily="18" charset="0"/>
                      </a:rPr>
                      <m:t>)</m:t>
                    </m:r>
                  </m:oMath>
                </a14:m>
                <a:endParaRPr lang="en-US" sz="2400" b="1" dirty="0"/>
              </a:p>
              <a:p>
                <a:pPr marL="342900" indent="-342900" algn="just">
                  <a:buFont typeface="Wingdings" panose="05000000000000000000" pitchFamily="2" charset="2"/>
                  <a:buChar char="Ø"/>
                </a:pPr>
                <a:r>
                  <a:rPr lang="en-US" sz="2400" dirty="0"/>
                  <a:t>It is also given by the equation</a:t>
                </a:r>
              </a:p>
              <a:p>
                <a:pPr algn="just"/>
                <a:r>
                  <a:rPr lang="en-US" sz="2400" dirty="0"/>
                  <a:t>				</a:t>
                </a:r>
                <a14:m>
                  <m:oMath xmlns:m="http://schemas.openxmlformats.org/officeDocument/2006/math">
                    <m:r>
                      <a:rPr lang="en-US" sz="2400" b="1" i="1" smtClean="0">
                        <a:latin typeface="Cambria Math" panose="02040503050406030204" pitchFamily="18" charset="0"/>
                      </a:rPr>
                      <m:t>𝑵</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𝒄𝒐𝒔𝒉</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𝝐</m:t>
                            </m:r>
                          </m:den>
                        </m:f>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ea typeface="Cambria Math" panose="02040503050406030204" pitchFamily="18" charset="0"/>
                                      </a:rPr>
                                      <m:t>𝜹</m:t>
                                    </m:r>
                                  </m:e>
                                  <m:sub>
                                    <m:r>
                                      <a:rPr lang="en-US" sz="2400" b="1" i="1" smtClean="0">
                                        <a:latin typeface="Cambria Math" panose="02040503050406030204" pitchFamily="18" charset="0"/>
                                      </a:rPr>
                                      <m:t>𝟐</m:t>
                                    </m:r>
                                  </m:sub>
                                  <m:sup>
                                    <m:r>
                                      <a:rPr lang="en-US" sz="2400" b="1" i="1" smtClean="0">
                                        <a:latin typeface="Cambria Math" panose="02040503050406030204" pitchFamily="18" charset="0"/>
                                      </a:rPr>
                                      <m:t>𝟐</m:t>
                                    </m:r>
                                  </m:sup>
                                </m:sSubSup>
                              </m:den>
                            </m:f>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1" i="1" smtClean="0">
                                <a:latin typeface="Cambria Math" panose="02040503050406030204" pitchFamily="18" charset="0"/>
                              </a:rPr>
                              <m:t>)</m:t>
                            </m:r>
                          </m:e>
                          <m:sup>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sup>
                        </m:sSup>
                        <m:r>
                          <a:rPr lang="en-US" sz="2400" b="1" i="1" smtClean="0">
                            <a:latin typeface="Cambria Math" panose="02040503050406030204" pitchFamily="18" charset="0"/>
                          </a:rPr>
                          <m:t> }</m:t>
                        </m:r>
                      </m:num>
                      <m:den>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𝒄𝒐𝒔𝒉</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b>
                              <m:sSubPr>
                                <m:ctrlPr>
                                  <a:rPr lang="en-US" sz="2400" b="1" i="1" smtClean="0">
                                    <a:latin typeface="Cambria Math" panose="02040503050406030204" pitchFamily="18" charset="0"/>
                                  </a:rPr>
                                </m:ctrlPr>
                              </m:sSub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𝒔</m:t>
                                </m:r>
                              </m:sub>
                            </m:sSub>
                          </m:num>
                          <m:den>
                            <m:sSub>
                              <m:sSubPr>
                                <m:ctrlPr>
                                  <a:rPr lang="en-US" sz="2400" b="1" i="1" smtClean="0">
                                    <a:latin typeface="Cambria Math" panose="02040503050406030204" pitchFamily="18" charset="0"/>
                                  </a:rPr>
                                </m:ctrlPr>
                              </m:sSubPr>
                              <m:e>
                                <m:r>
                                  <a:rPr lang="el-GR" sz="2400" b="1" i="1" smtClean="0">
                                    <a:latin typeface="Cambria Math" panose="02040503050406030204" pitchFamily="18" charset="0"/>
                                    <a:ea typeface="Cambria Math" panose="02040503050406030204" pitchFamily="18" charset="0"/>
                                  </a:rPr>
                                  <m:t>𝜴</m:t>
                                </m:r>
                              </m:e>
                              <m:sub>
                                <m:r>
                                  <a:rPr lang="en-US" sz="2400" b="1" i="1" smtClean="0">
                                    <a:latin typeface="Cambria Math" panose="02040503050406030204" pitchFamily="18" charset="0"/>
                                  </a:rPr>
                                  <m:t>𝒑</m:t>
                                </m:r>
                              </m:sub>
                            </m:sSub>
                          </m:den>
                        </m:f>
                        <m:r>
                          <a:rPr lang="en-US" sz="2400" b="1" i="1" smtClean="0">
                            <a:latin typeface="Cambria Math" panose="02040503050406030204" pitchFamily="18" charset="0"/>
                          </a:rPr>
                          <m:t>)</m:t>
                        </m:r>
                      </m:den>
                    </m:f>
                  </m:oMath>
                </a14:m>
                <a:endParaRPr lang="en-US" sz="2400" b="1"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p:txBody>
          </p:sp>
        </mc:Choice>
        <mc:Fallback xmlns="">
          <p:sp>
            <p:nvSpPr>
              <p:cNvPr id="2" name="TextBox 1">
                <a:extLst>
                  <a:ext uri="{FF2B5EF4-FFF2-40B4-BE49-F238E27FC236}">
                    <a16:creationId xmlns:a16="http://schemas.microsoft.com/office/drawing/2014/main" id="{746127F3-1CBE-E532-2043-421BBD0D08F2}"/>
                  </a:ext>
                </a:extLst>
              </p:cNvPr>
              <p:cNvSpPr txBox="1">
                <a:spLocks noRot="1" noChangeAspect="1" noMove="1" noResize="1" noEditPoints="1" noAdjustHandles="1" noChangeArrowheads="1" noChangeShapeType="1" noTextEdit="1"/>
              </p:cNvSpPr>
              <p:nvPr/>
            </p:nvSpPr>
            <p:spPr>
              <a:xfrm>
                <a:off x="599440" y="538480"/>
                <a:ext cx="10993120" cy="5811591"/>
              </a:xfrm>
              <a:prstGeom prst="rect">
                <a:avLst/>
              </a:prstGeom>
              <a:blipFill>
                <a:blip r:embed="rId2"/>
                <a:stretch>
                  <a:fillRect l="-887" t="-943"/>
                </a:stretch>
              </a:blipFill>
            </p:spPr>
            <p:txBody>
              <a:bodyPr/>
              <a:lstStyle/>
              <a:p>
                <a:r>
                  <a:rPr lang="en-US">
                    <a:noFill/>
                  </a:rPr>
                  <a:t> </a:t>
                </a:r>
              </a:p>
            </p:txBody>
          </p:sp>
        </mc:Fallback>
      </mc:AlternateContent>
    </p:spTree>
    <p:extLst>
      <p:ext uri="{BB962C8B-B14F-4D97-AF65-F5344CB8AC3E}">
        <p14:creationId xmlns:p14="http://schemas.microsoft.com/office/powerpoint/2010/main" val="3054356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008E2D-754A-9A95-046D-21362AEAB648}"/>
                  </a:ext>
                </a:extLst>
              </p:cNvPr>
              <p:cNvSpPr txBox="1"/>
              <p:nvPr/>
            </p:nvSpPr>
            <p:spPr>
              <a:xfrm>
                <a:off x="609600" y="538480"/>
                <a:ext cx="10982960" cy="6030562"/>
              </a:xfrm>
              <a:prstGeom prst="rect">
                <a:avLst/>
              </a:prstGeom>
              <a:noFill/>
            </p:spPr>
            <p:txBody>
              <a:bodyPr wrap="square" rtlCol="0">
                <a:spAutoFit/>
              </a:bodyPr>
              <a:lstStyle/>
              <a:p>
                <a:pPr marL="514350" indent="-514350" algn="just">
                  <a:buFont typeface="+mj-lt"/>
                  <a:buAutoNum type="romanLcPeriod" startAt="3"/>
                </a:pPr>
                <a:r>
                  <a:rPr lang="en-US" sz="2400" b="1" dirty="0">
                    <a:solidFill>
                      <a:schemeClr val="accent2"/>
                    </a:solidFill>
                  </a:rPr>
                  <a:t>Poles of Chebyshev Type-I Filters:</a:t>
                </a:r>
              </a:p>
              <a:p>
                <a:pPr marL="342900" indent="-342900" algn="just">
                  <a:buFont typeface="Wingdings" panose="05000000000000000000" pitchFamily="2" charset="2"/>
                  <a:buChar char="Ø"/>
                </a:pPr>
                <a:r>
                  <a:rPr lang="en-US" sz="2400" dirty="0"/>
                  <a:t>Consider the poles locations of Butterworth filter is determined using </a:t>
                </a:r>
                <a:r>
                  <a:rPr lang="en-US" sz="2400" dirty="0" err="1"/>
                  <a:t>realtion</a:t>
                </a:r>
                <a:endParaRPr lang="en-US" sz="2400" dirty="0"/>
              </a:p>
              <a:p>
                <a:pPr marL="342900" indent="-342900" algn="just">
                  <a:buFont typeface="Wingdings" panose="05000000000000000000" pitchFamily="2" charset="2"/>
                  <a:buChar char="Ø"/>
                </a:pPr>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𝑘</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m:t>
                        </m:r>
                        <m:r>
                          <a:rPr lang="en-US" sz="2400" b="0" i="1" smtClean="0">
                            <a:latin typeface="Cambria Math" panose="02040503050406030204" pitchFamily="18" charset="0"/>
                          </a:rPr>
                          <m:t>𝑁</m:t>
                        </m:r>
                      </m:den>
                    </m:f>
                  </m:oMath>
                </a14:m>
                <a:r>
                  <a:rPr lang="en-US" sz="2400" dirty="0"/>
                  <a:t> ,		</a:t>
                </a: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=0,1,2,…</m:t>
                    </m:r>
                    <m:r>
                      <a:rPr lang="en-US" sz="2400" i="1" dirty="0" smtClean="0">
                        <a:latin typeface="Cambria Math" panose="02040503050406030204" pitchFamily="18" charset="0"/>
                      </a:rPr>
                      <m:t>𝑁</m:t>
                    </m:r>
                    <m:r>
                      <a:rPr lang="en-US" sz="2400" i="1" dirty="0" smtClean="0">
                        <a:latin typeface="Cambria Math" panose="02040503050406030204" pitchFamily="18" charset="0"/>
                      </a:rPr>
                      <m:t>−1</m:t>
                    </m:r>
                  </m:oMath>
                </a14:m>
                <a:endParaRPr lang="en-US" sz="2400" dirty="0"/>
              </a:p>
              <a:p>
                <a:pPr algn="just"/>
                <a:endParaRPr lang="en-US" sz="2400" dirty="0"/>
              </a:p>
              <a:p>
                <a:pPr marL="342900" indent="-342900" algn="just">
                  <a:buFont typeface="Wingdings" panose="05000000000000000000" pitchFamily="2" charset="2"/>
                  <a:buChar char="Ø"/>
                </a:pPr>
                <a:r>
                  <a:rPr lang="en-US" sz="2400" dirty="0"/>
                  <a:t>The positions of poles of Chebyshev filter lie on ellipse at coordinates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𝑘</m:t>
                    </m:r>
                    <m:r>
                      <a:rPr lang="en-US" sz="2400" b="0" i="1" dirty="0" smtClean="0">
                        <a:latin typeface="Cambria Math" panose="02040503050406030204" pitchFamily="18" charset="0"/>
                      </a:rPr>
                      <m:t>=0,1,2,…,</m:t>
                    </m:r>
                    <m:r>
                      <a:rPr lang="en-US" sz="2400" b="0" i="1" dirty="0" smtClean="0">
                        <a:latin typeface="Cambria Math" panose="02040503050406030204" pitchFamily="18" charset="0"/>
                      </a:rPr>
                      <m:t>𝑁</m:t>
                    </m:r>
                    <m:r>
                      <a:rPr lang="en-US" sz="2400" b="0" i="1" dirty="0" smtClean="0">
                        <a:latin typeface="Cambria Math" panose="02040503050406030204" pitchFamily="18" charset="0"/>
                      </a:rPr>
                      <m:t>−1, </m:t>
                    </m:r>
                  </m:oMath>
                </a14:m>
                <a:r>
                  <a:rPr lang="en-US" sz="2400" dirty="0"/>
                  <a:t>where,</a:t>
                </a:r>
              </a:p>
              <a:p>
                <a:pPr algn="just"/>
                <a:r>
                  <a:rPr lang="en-US" sz="2400" dirty="0"/>
                  <a:t>		</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𝑐𝑜𝑠</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rPr>
                          <m:t>𝑘</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𝑠𝑖𝑛</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𝜙</m:t>
                        </m:r>
                      </m:e>
                      <m:sub>
                        <m:r>
                          <a:rPr lang="en-US" sz="2400" i="1">
                            <a:latin typeface="Cambria Math" panose="02040503050406030204" pitchFamily="18" charset="0"/>
                          </a:rPr>
                          <m:t>𝑘</m:t>
                        </m:r>
                      </m:sub>
                    </m:sSub>
                  </m:oMath>
                </a14:m>
                <a:endParaRPr lang="en-US" sz="2400" dirty="0"/>
              </a:p>
              <a:p>
                <a:pPr algn="just"/>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𝑝</m:t>
                        </m:r>
                      </m:sub>
                    </m:sSub>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𝛽</m:t>
                        </m:r>
                      </m:den>
                    </m:f>
                  </m:oMath>
                </a14:m>
                <a:r>
                  <a:rPr lang="en-US" sz="2400" dirty="0"/>
                  <a:t>,   is the major axis, and</a:t>
                </a:r>
              </a:p>
              <a:p>
                <a:pPr algn="just"/>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𝛽</m:t>
                        </m:r>
                      </m:den>
                    </m:f>
                  </m:oMath>
                </a14:m>
                <a:r>
                  <a:rPr lang="en-US" sz="2400" dirty="0"/>
                  <a:t> , is the minor axis</a:t>
                </a:r>
              </a:p>
              <a:p>
                <a:pPr algn="just"/>
                <a:endParaRPr lang="en-US" sz="2400" dirty="0"/>
              </a:p>
              <a:p>
                <a:pPr marL="342900" indent="-342900" algn="just">
                  <a:buFont typeface="Wingdings" panose="05000000000000000000" pitchFamily="2" charset="2"/>
                  <a:buChar char="Ø"/>
                </a:pPr>
                <a:r>
                  <a:rPr lang="en-US" sz="2400" dirty="0"/>
                  <a:t>Here,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r>
                  <a:rPr lang="en-US" sz="2400" dirty="0"/>
                  <a:t> is related to </a:t>
                </a:r>
                <a14:m>
                  <m:oMath xmlns:m="http://schemas.openxmlformats.org/officeDocument/2006/math">
                    <m:r>
                      <a:rPr lang="en-US" sz="2400" b="0" i="1">
                        <a:latin typeface="Cambria Math" panose="02040503050406030204" pitchFamily="18" charset="0"/>
                        <a:ea typeface="Cambria Math" panose="02040503050406030204" pitchFamily="18" charset="0"/>
                      </a:rPr>
                      <m:t>𝜖</m:t>
                    </m:r>
                  </m:oMath>
                </a14:m>
                <a:r>
                  <a:rPr lang="en-US" sz="2400" dirty="0"/>
                  <a:t>  according to equation </a:t>
                </a:r>
              </a:p>
              <a:p>
                <a:pPr algn="just"/>
                <a:r>
                  <a:rPr lang="en-US" sz="2400" dirty="0"/>
                  <a:t>				</a:t>
                </a:r>
                <a:r>
                  <a:rPr lang="en-US" sz="2400" dirty="0">
                    <a:ea typeface="Cambria Math" panose="02040503050406030204" pitchFamily="18" charset="0"/>
                  </a:rPr>
                  <a:t> </a:t>
                </a:r>
                <a14:m>
                  <m:oMath xmlns:m="http://schemas.openxmlformats.org/officeDocument/2006/math">
                    <m:r>
                      <a:rPr lang="en-US" sz="2400" b="1" i="1">
                        <a:latin typeface="Cambria Math" panose="02040503050406030204" pitchFamily="18" charset="0"/>
                        <a:ea typeface="Cambria Math" panose="02040503050406030204" pitchFamily="18" charset="0"/>
                      </a:rPr>
                      <m:t>𝜷</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ad>
                              <m:radPr>
                                <m:degHide m:val="on"/>
                                <m:ctrlPr>
                                  <a:rPr lang="en-US" sz="2400" b="1" i="1" smtClean="0">
                                    <a:latin typeface="Cambria Math" panose="02040503050406030204" pitchFamily="18" charset="0"/>
                                    <a:ea typeface="Cambria Math" panose="02040503050406030204" pitchFamily="18" charset="0"/>
                                  </a:rPr>
                                </m:ctrlPr>
                              </m:radPr>
                              <m:deg/>
                              <m:e>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𝝐</m:t>
                                    </m:r>
                                  </m:e>
                                  <m:sup>
                                    <m:r>
                                      <a:rPr lang="en-US" sz="2400" b="1" i="1" smtClean="0">
                                        <a:latin typeface="Cambria Math" panose="02040503050406030204" pitchFamily="18" charset="0"/>
                                        <a:ea typeface="Cambria Math" panose="02040503050406030204" pitchFamily="18" charset="0"/>
                                      </a:rPr>
                                      <m:t>𝟐</m:t>
                                    </m:r>
                                  </m:sup>
                                </m:sSup>
                              </m:e>
                            </m:ra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𝝐</m:t>
                            </m:r>
                          </m:den>
                        </m:f>
                        <m:r>
                          <a:rPr lang="en-US" sz="2400" b="1" i="1" smtClean="0">
                            <a:latin typeface="Cambria Math" panose="02040503050406030204" pitchFamily="18" charset="0"/>
                            <a:ea typeface="Cambria Math" panose="02040503050406030204" pitchFamily="18" charset="0"/>
                          </a:rPr>
                          <m:t>]</m:t>
                        </m:r>
                      </m:e>
                      <m: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𝑵</m:t>
                            </m:r>
                          </m:den>
                        </m:f>
                      </m:sup>
                    </m:sSup>
                  </m:oMath>
                </a14:m>
                <a:endParaRPr lang="en-US" sz="2400" b="1" dirty="0"/>
              </a:p>
            </p:txBody>
          </p:sp>
        </mc:Choice>
        <mc:Fallback xmlns="">
          <p:sp>
            <p:nvSpPr>
              <p:cNvPr id="2" name="TextBox 1">
                <a:extLst>
                  <a:ext uri="{FF2B5EF4-FFF2-40B4-BE49-F238E27FC236}">
                    <a16:creationId xmlns:a16="http://schemas.microsoft.com/office/drawing/2014/main" id="{90008E2D-754A-9A95-046D-21362AEAB648}"/>
                  </a:ext>
                </a:extLst>
              </p:cNvPr>
              <p:cNvSpPr txBox="1">
                <a:spLocks noRot="1" noChangeAspect="1" noMove="1" noResize="1" noEditPoints="1" noAdjustHandles="1" noChangeArrowheads="1" noChangeShapeType="1" noTextEdit="1"/>
              </p:cNvSpPr>
              <p:nvPr/>
            </p:nvSpPr>
            <p:spPr>
              <a:xfrm>
                <a:off x="609600" y="538480"/>
                <a:ext cx="10982960" cy="6030562"/>
              </a:xfrm>
              <a:prstGeom prst="rect">
                <a:avLst/>
              </a:prstGeom>
              <a:blipFill>
                <a:blip r:embed="rId2"/>
                <a:stretch>
                  <a:fillRect l="-888" t="-909"/>
                </a:stretch>
              </a:blipFill>
            </p:spPr>
            <p:txBody>
              <a:bodyPr/>
              <a:lstStyle/>
              <a:p>
                <a:r>
                  <a:rPr lang="en-US">
                    <a:noFill/>
                  </a:rPr>
                  <a:t> </a:t>
                </a:r>
              </a:p>
            </p:txBody>
          </p:sp>
        </mc:Fallback>
      </mc:AlternateContent>
    </p:spTree>
    <p:extLst>
      <p:ext uri="{BB962C8B-B14F-4D97-AF65-F5344CB8AC3E}">
        <p14:creationId xmlns:p14="http://schemas.microsoft.com/office/powerpoint/2010/main" val="839010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E8354B-4DAF-9558-7BEE-3704E1BE0881}"/>
                  </a:ext>
                </a:extLst>
              </p:cNvPr>
              <p:cNvSpPr txBox="1"/>
              <p:nvPr/>
            </p:nvSpPr>
            <p:spPr>
              <a:xfrm>
                <a:off x="589280" y="538480"/>
                <a:ext cx="11013440" cy="6961073"/>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Then the poles are given by</a:t>
                </a:r>
              </a:p>
              <a:p>
                <a:pPr algn="just"/>
                <a:r>
                  <a:rPr lang="en-US" sz="2400" dirty="0"/>
                  <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𝒔</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𝟐</m:t>
                        </m:r>
                      </m:sub>
                    </m:sSub>
                    <m:r>
                      <a:rPr lang="en-US" sz="2400" b="1" i="1" smtClean="0">
                        <a:latin typeface="Cambria Math" panose="02040503050406030204" pitchFamily="18" charset="0"/>
                      </a:rPr>
                      <m:t>𝒄𝒐𝒔</m:t>
                    </m:r>
                    <m:sSub>
                      <m:sSubPr>
                        <m:ctrlPr>
                          <a:rPr lang="en-US" sz="2400" b="1" i="1" smtClean="0">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𝝓</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m:t>
                    </m:r>
                    <m:r>
                      <a:rPr lang="en-US" sz="2400" b="1" i="1" smtClean="0">
                        <a:latin typeface="Cambria Math" panose="02040503050406030204" pitchFamily="18" charset="0"/>
                      </a:rPr>
                      <m:t>𝒋</m:t>
                    </m:r>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𝒓</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𝒔𝒊𝒏</m:t>
                    </m:r>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𝝓</m:t>
                        </m:r>
                      </m:e>
                      <m:sub>
                        <m:r>
                          <a:rPr lang="en-US" sz="2400" b="1" i="1" smtClean="0">
                            <a:latin typeface="Cambria Math" panose="02040503050406030204" pitchFamily="18" charset="0"/>
                          </a:rPr>
                          <m:t>𝒌</m:t>
                        </m:r>
                      </m:sub>
                    </m:sSub>
                  </m:oMath>
                </a14:m>
                <a:endParaRPr lang="en-US" sz="2400" b="1" dirty="0"/>
              </a:p>
              <a:p>
                <a:pPr algn="just"/>
                <a:endParaRPr lang="en-US" sz="2400" b="1" dirty="0"/>
              </a:p>
              <a:p>
                <a:pPr marL="514350" indent="-514350" algn="just">
                  <a:buFont typeface="+mj-lt"/>
                  <a:buAutoNum type="romanLcPeriod" startAt="4"/>
                </a:pPr>
                <a:r>
                  <a:rPr lang="en-US" sz="2400" b="1" dirty="0">
                    <a:solidFill>
                      <a:schemeClr val="accent2"/>
                    </a:solidFill>
                  </a:rPr>
                  <a:t>Analog Filter’s Edge Frequencies:</a:t>
                </a:r>
              </a:p>
              <a:p>
                <a:pPr marL="342900" indent="-342900" algn="just">
                  <a:buFont typeface="Wingdings" panose="05000000000000000000" pitchFamily="2" charset="2"/>
                  <a:buChar char="Ø"/>
                </a:pPr>
                <a:r>
                  <a:rPr lang="en-US" sz="2400" dirty="0"/>
                  <a:t>The values of analog filter’s edge frequencies are determined by the equation</a:t>
                </a:r>
              </a:p>
              <a:p>
                <a:pPr algn="just"/>
                <a:r>
                  <a:rPr lang="en-US" sz="2400" dirty="0"/>
                  <a:t>	</a:t>
                </a:r>
                <a14:m>
                  <m:oMath xmlns:m="http://schemas.openxmlformats.org/officeDocument/2006/math">
                    <m:r>
                      <a:rPr lang="el-GR" sz="2400" b="1" i="1" smtClean="0">
                        <a:latin typeface="Cambria Math" panose="02040503050406030204" pitchFamily="18" charset="0"/>
                        <a:ea typeface="Cambria Math" panose="02040503050406030204" pitchFamily="18" charset="0"/>
                      </a:rPr>
                      <m:t>𝜴</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𝟐</m:t>
                        </m:r>
                      </m:num>
                      <m:den>
                        <m:r>
                          <a:rPr lang="en-US" sz="2400" b="1" i="1" smtClean="0">
                            <a:latin typeface="Cambria Math" panose="02040503050406030204" pitchFamily="18" charset="0"/>
                            <a:ea typeface="Cambria Math" panose="02040503050406030204" pitchFamily="18" charset="0"/>
                          </a:rPr>
                          <m:t>𝑻</m:t>
                        </m:r>
                      </m:den>
                    </m:f>
                    <m:r>
                      <a:rPr lang="en-US" sz="2400" b="1" i="1" smtClean="0">
                        <a:latin typeface="Cambria Math" panose="02040503050406030204" pitchFamily="18" charset="0"/>
                        <a:ea typeface="Cambria Math" panose="02040503050406030204" pitchFamily="18" charset="0"/>
                      </a:rPr>
                      <m:t> </m:t>
                    </m:r>
                    <m:r>
                      <a:rPr lang="en-US" sz="2400" b="1" i="0" smtClean="0">
                        <a:latin typeface="Cambria Math" panose="02040503050406030204" pitchFamily="18" charset="0"/>
                        <a:ea typeface="Cambria Math" panose="02040503050406030204" pitchFamily="18" charset="0"/>
                      </a:rPr>
                      <m:t>𝐭𝐚𝐧</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𝝎</m:t>
                        </m:r>
                      </m:num>
                      <m:den>
                        <m:r>
                          <a:rPr lang="en-US" sz="2400" b="1" i="1" smtClean="0">
                            <a:latin typeface="Cambria Math" panose="02040503050406030204" pitchFamily="18" charset="0"/>
                            <a:ea typeface="Cambria Math" panose="02040503050406030204" pitchFamily="18" charset="0"/>
                          </a:rPr>
                          <m:t>𝟐</m:t>
                        </m:r>
                      </m:den>
                    </m:f>
                    <m:r>
                      <a:rPr lang="en-US" sz="2400" b="1" i="1" smtClean="0">
                        <a:latin typeface="Cambria Math" panose="02040503050406030204" pitchFamily="18" charset="0"/>
                        <a:ea typeface="Cambria Math" panose="02040503050406030204" pitchFamily="18" charset="0"/>
                      </a:rPr>
                      <m:t>)</m:t>
                    </m:r>
                  </m:oMath>
                </a14:m>
                <a:r>
                  <a:rPr lang="en-US" sz="2400" b="1" dirty="0"/>
                  <a:t>,  for BLT			 </a:t>
                </a:r>
                <a14:m>
                  <m:oMath xmlns:m="http://schemas.openxmlformats.org/officeDocument/2006/math">
                    <m:r>
                      <a:rPr lang="el-GR" sz="2400" b="1" i="1">
                        <a:latin typeface="Cambria Math" panose="02040503050406030204" pitchFamily="18" charset="0"/>
                        <a:ea typeface="Cambria Math" panose="02040503050406030204" pitchFamily="18" charset="0"/>
                      </a:rPr>
                      <m:t>𝜴</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𝝎</m:t>
                    </m:r>
                  </m:oMath>
                </a14:m>
                <a:r>
                  <a:rPr lang="en-US" sz="2400" b="1" dirty="0"/>
                  <a:t>/</a:t>
                </a:r>
                <a14:m>
                  <m:oMath xmlns:m="http://schemas.openxmlformats.org/officeDocument/2006/math">
                    <m:r>
                      <a:rPr lang="en-US" sz="2400" b="1" i="1">
                        <a:latin typeface="Cambria Math" panose="02040503050406030204" pitchFamily="18" charset="0"/>
                        <a:ea typeface="Cambria Math" panose="02040503050406030204" pitchFamily="18" charset="0"/>
                      </a:rPr>
                      <m:t>𝑻</m:t>
                    </m:r>
                    <m:r>
                      <a:rPr lang="en-US" sz="2400" b="1" i="1" smtClean="0">
                        <a:latin typeface="Cambria Math" panose="02040503050406030204" pitchFamily="18" charset="0"/>
                        <a:ea typeface="Cambria Math" panose="02040503050406030204" pitchFamily="18" charset="0"/>
                      </a:rPr>
                      <m:t>)</m:t>
                    </m:r>
                  </m:oMath>
                </a14:m>
                <a:r>
                  <a:rPr lang="en-US" sz="2400" b="1" dirty="0"/>
                  <a:t>,   for IIM</a:t>
                </a:r>
              </a:p>
              <a:p>
                <a:pPr algn="just"/>
                <a:endParaRPr lang="en-US" sz="2400" dirty="0"/>
              </a:p>
              <a:p>
                <a:pPr marL="514350" indent="-514350" algn="just">
                  <a:buFont typeface="+mj-lt"/>
                  <a:buAutoNum type="romanLcPeriod" startAt="5"/>
                </a:pPr>
                <a:r>
                  <a:rPr lang="en-US" sz="2400" b="1" dirty="0">
                    <a:solidFill>
                      <a:schemeClr val="accent2"/>
                    </a:solidFill>
                  </a:rPr>
                  <a:t>Transfer function of Analog Filter:</a:t>
                </a:r>
              </a:p>
              <a:p>
                <a:pPr marL="342900" indent="-342900" algn="just">
                  <a:buFont typeface="Wingdings" panose="05000000000000000000" pitchFamily="2" charset="2"/>
                  <a:buChar char="Ø"/>
                </a:pPr>
                <a:r>
                  <a:rPr lang="en-US" sz="2400" dirty="0"/>
                  <a:t>It is given by the equation</a:t>
                </a:r>
              </a:p>
              <a:p>
                <a:pPr algn="just"/>
                <a:r>
                  <a:rPr lang="en-US" sz="2400" dirty="0"/>
                  <a:t>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𝑖</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e>
                        </m:d>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m:t>
                                </m:r>
                              </m:sub>
                            </m:sSub>
                          </m:e>
                        </m:d>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den>
                    </m:f>
                  </m:oMath>
                </a14:m>
                <a:endParaRPr lang="en-US" sz="2400" dirty="0"/>
              </a:p>
              <a:p>
                <a:pPr marL="342900" indent="-342900" algn="just">
                  <a:buFont typeface="Wingdings" panose="05000000000000000000" pitchFamily="2" charset="2"/>
                  <a:buChar char="Ø"/>
                </a:pPr>
                <a:r>
                  <a:rPr lang="en-US" sz="2400" dirty="0"/>
                  <a:t>After simplification , we get</a:t>
                </a:r>
              </a:p>
              <a:p>
                <a:pPr algn="just"/>
                <a:r>
                  <a:rPr lang="en-US" sz="2400" dirty="0"/>
                  <a:t>				</a:t>
                </a:r>
                <a14:m>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𝒔</m:t>
                        </m:r>
                      </m:e>
                    </m: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𝒊</m:t>
                        </m:r>
                      </m:num>
                      <m:den>
                        <m:sSup>
                          <m:sSupPr>
                            <m:ctrlPr>
                              <a:rPr lang="en-US" sz="2400" b="1" i="1" dirty="0">
                                <a:latin typeface="Cambria Math" panose="02040503050406030204" pitchFamily="18" charset="0"/>
                              </a:rPr>
                            </m:ctrlPr>
                          </m:sSupPr>
                          <m:e>
                            <m:r>
                              <a:rPr lang="en-US" sz="2400" b="1" i="1" dirty="0">
                                <a:latin typeface="Cambria Math" panose="02040503050406030204" pitchFamily="18" charset="0"/>
                              </a:rPr>
                              <m:t>𝒔</m:t>
                            </m:r>
                          </m:e>
                          <m:sup>
                            <m:r>
                              <a:rPr lang="en-US" sz="2400" b="1" i="1" dirty="0">
                                <a:latin typeface="Cambria Math" panose="02040503050406030204" pitchFamily="18" charset="0"/>
                              </a:rPr>
                              <m:t>𝑵</m:t>
                            </m:r>
                          </m:sup>
                        </m:sSup>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𝒃</m:t>
                            </m:r>
                          </m:e>
                          <m:sub>
                            <m:r>
                              <a:rPr lang="en-US" sz="2400" b="1" i="1" dirty="0">
                                <a:latin typeface="Cambria Math" panose="02040503050406030204" pitchFamily="18" charset="0"/>
                              </a:rPr>
                              <m:t>𝑵</m:t>
                            </m:r>
                            <m:r>
                              <a:rPr lang="en-US" sz="2400" b="1" i="1" dirty="0">
                                <a:latin typeface="Cambria Math" panose="02040503050406030204" pitchFamily="18" charset="0"/>
                              </a:rPr>
                              <m:t>−</m:t>
                            </m:r>
                            <m:r>
                              <a:rPr lang="en-US" sz="2400" b="1" i="1" dirty="0">
                                <a:latin typeface="Cambria Math" panose="02040503050406030204" pitchFamily="18" charset="0"/>
                              </a:rPr>
                              <m:t>𝟏</m:t>
                            </m:r>
                          </m:sub>
                        </m:sSub>
                        <m:sSup>
                          <m:sSupPr>
                            <m:ctrlPr>
                              <a:rPr lang="en-US" sz="2400" b="1" i="1" dirty="0">
                                <a:latin typeface="Cambria Math" panose="02040503050406030204" pitchFamily="18" charset="0"/>
                              </a:rPr>
                            </m:ctrlPr>
                          </m:sSupPr>
                          <m:e>
                            <m:r>
                              <a:rPr lang="en-US" sz="2400" b="1" i="1" dirty="0">
                                <a:latin typeface="Cambria Math" panose="02040503050406030204" pitchFamily="18" charset="0"/>
                              </a:rPr>
                              <m:t>𝒔</m:t>
                            </m:r>
                          </m:e>
                          <m:sup>
                            <m:r>
                              <a:rPr lang="en-US" sz="2400" b="1" i="1" dirty="0">
                                <a:latin typeface="Cambria Math" panose="02040503050406030204" pitchFamily="18" charset="0"/>
                              </a:rPr>
                              <m:t>𝑵</m:t>
                            </m:r>
                            <m:r>
                              <a:rPr lang="en-US" sz="2400" b="1" i="1" dirty="0">
                                <a:latin typeface="Cambria Math" panose="02040503050406030204" pitchFamily="18" charset="0"/>
                              </a:rPr>
                              <m:t>−</m:t>
                            </m:r>
                            <m:r>
                              <a:rPr lang="en-US" sz="2400" b="1" i="1" dirty="0">
                                <a:latin typeface="Cambria Math" panose="02040503050406030204" pitchFamily="18" charset="0"/>
                              </a:rPr>
                              <m:t>𝟏</m:t>
                            </m:r>
                          </m:sup>
                        </m:sSup>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𝒃</m:t>
                            </m:r>
                          </m:e>
                          <m:sub>
                            <m:r>
                              <a:rPr lang="en-US" sz="2400" b="1" i="1" dirty="0">
                                <a:latin typeface="Cambria Math" panose="02040503050406030204" pitchFamily="18" charset="0"/>
                              </a:rPr>
                              <m:t>𝟎</m:t>
                            </m:r>
                          </m:sub>
                        </m:sSub>
                      </m:den>
                    </m:f>
                  </m:oMath>
                </a14:m>
                <a:endParaRPr lang="en-US" sz="2400" b="1" dirty="0"/>
              </a:p>
              <a:p>
                <a:pPr algn="just"/>
                <a:r>
                  <a:rPr lang="en-US" sz="2400" dirty="0"/>
                  <a:t>     where,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0</m:t>
                        </m:r>
                      </m:sub>
                    </m:sSub>
                    <m:r>
                      <a:rPr lang="en-US" sz="2400" b="0" i="1" dirty="0" smtClean="0">
                        <a:latin typeface="Cambria Math" panose="02040503050406030204" pitchFamily="18" charset="0"/>
                      </a:rPr>
                      <m:t>=</m:t>
                    </m:r>
                  </m:oMath>
                </a14:m>
                <a:r>
                  <a:rPr lang="en-US" sz="2400" dirty="0"/>
                  <a:t> constant term in denominator</a:t>
                </a:r>
              </a:p>
              <a:p>
                <a:pPr algn="just"/>
                <a:endParaRPr lang="en-US" sz="2400" dirty="0"/>
              </a:p>
              <a:p>
                <a:pPr algn="just"/>
                <a:r>
                  <a:rPr lang="en-US" sz="2400" dirty="0"/>
                  <a:t>			</a:t>
                </a:r>
              </a:p>
              <a:p>
                <a:pPr algn="just"/>
                <a:r>
                  <a:rPr lang="en-US" sz="2400" dirty="0"/>
                  <a:t>			</a:t>
                </a:r>
              </a:p>
              <a:p>
                <a:pPr algn="just"/>
                <a:r>
                  <a:rPr lang="en-US" sz="2400" dirty="0"/>
                  <a:t>			</a:t>
                </a:r>
              </a:p>
            </p:txBody>
          </p:sp>
        </mc:Choice>
        <mc:Fallback xmlns="">
          <p:sp>
            <p:nvSpPr>
              <p:cNvPr id="2" name="TextBox 1">
                <a:extLst>
                  <a:ext uri="{FF2B5EF4-FFF2-40B4-BE49-F238E27FC236}">
                    <a16:creationId xmlns:a16="http://schemas.microsoft.com/office/drawing/2014/main" id="{56E8354B-4DAF-9558-7BEE-3704E1BE0881}"/>
                  </a:ext>
                </a:extLst>
              </p:cNvPr>
              <p:cNvSpPr txBox="1">
                <a:spLocks noRot="1" noChangeAspect="1" noMove="1" noResize="1" noEditPoints="1" noAdjustHandles="1" noChangeArrowheads="1" noChangeShapeType="1" noTextEdit="1"/>
              </p:cNvSpPr>
              <p:nvPr/>
            </p:nvSpPr>
            <p:spPr>
              <a:xfrm>
                <a:off x="589280" y="538480"/>
                <a:ext cx="11013440" cy="6961073"/>
              </a:xfrm>
              <a:prstGeom prst="rect">
                <a:avLst/>
              </a:prstGeom>
              <a:blipFill>
                <a:blip r:embed="rId2"/>
                <a:stretch>
                  <a:fillRect l="-886" t="-701"/>
                </a:stretch>
              </a:blipFill>
            </p:spPr>
            <p:txBody>
              <a:bodyPr/>
              <a:lstStyle/>
              <a:p>
                <a:r>
                  <a:rPr lang="en-US">
                    <a:noFill/>
                  </a:rPr>
                  <a:t> </a:t>
                </a:r>
              </a:p>
            </p:txBody>
          </p:sp>
        </mc:Fallback>
      </mc:AlternateContent>
    </p:spTree>
    <p:extLst>
      <p:ext uri="{BB962C8B-B14F-4D97-AF65-F5344CB8AC3E}">
        <p14:creationId xmlns:p14="http://schemas.microsoft.com/office/powerpoint/2010/main" val="295275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1A117B-6026-0989-22B8-598ABB6FAF38}"/>
                  </a:ext>
                </a:extLst>
              </p:cNvPr>
              <p:cNvSpPr txBox="1"/>
              <p:nvPr/>
            </p:nvSpPr>
            <p:spPr>
              <a:xfrm>
                <a:off x="589280" y="528320"/>
                <a:ext cx="11023600" cy="535800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i="1" dirty="0"/>
                  <a:t>Ideal filters are noncausal</a:t>
                </a:r>
                <a:r>
                  <a:rPr lang="en-US" sz="2400" dirty="0"/>
                  <a:t> and hence </a:t>
                </a:r>
                <a:r>
                  <a:rPr lang="en-US" sz="2400" b="1" i="1" dirty="0"/>
                  <a:t>physically unrealizable</a:t>
                </a:r>
                <a:r>
                  <a:rPr lang="en-US" sz="2400" dirty="0"/>
                  <a:t> for real-time signal processing applications. </a:t>
                </a:r>
              </a:p>
              <a:p>
                <a:pPr algn="just"/>
                <a:endParaRPr lang="en-US" sz="2400" dirty="0"/>
              </a:p>
              <a:p>
                <a:pPr marL="342900" indent="-342900" algn="just">
                  <a:buFont typeface="Wingdings" panose="05000000000000000000" pitchFamily="2" charset="2"/>
                  <a:buChar char="Ø"/>
                </a:pPr>
                <a:r>
                  <a:rPr lang="en-US" sz="2400" b="1" i="1" dirty="0"/>
                  <a:t>Practical filters are causal </a:t>
                </a:r>
                <a:r>
                  <a:rPr lang="en-US" sz="2400" dirty="0"/>
                  <a:t>and if its </a:t>
                </a:r>
                <a:r>
                  <a:rPr lang="en-US" sz="2400" b="1" i="1" dirty="0"/>
                  <a:t>specifications are relaxed</a:t>
                </a:r>
                <a:r>
                  <a:rPr lang="en-US" sz="2400" dirty="0"/>
                  <a:t> which can be then </a:t>
                </a:r>
                <a:r>
                  <a:rPr lang="en-US" sz="2400" b="1" i="1" dirty="0"/>
                  <a:t>identical to ideal filters</a:t>
                </a:r>
                <a:r>
                  <a:rPr lang="en-US" sz="2400" dirty="0"/>
                  <a:t>.</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The </a:t>
                </a:r>
                <a:r>
                  <a:rPr lang="en-US" sz="2400" b="1" i="1" dirty="0"/>
                  <a:t>relaxed condition includes</a:t>
                </a:r>
                <a:r>
                  <a:rPr lang="en-US" sz="2400" dirty="0"/>
                  <a:t>:  </a:t>
                </a:r>
              </a:p>
              <a:p>
                <a:pPr marL="457200" indent="-457200" algn="just">
                  <a:buFont typeface="+mj-lt"/>
                  <a:buAutoNum type="alphaLcPeriod"/>
                </a:pPr>
                <a:r>
                  <a:rPr lang="en-US" sz="2400" dirty="0"/>
                  <a:t>A </a:t>
                </a:r>
                <a:r>
                  <a:rPr lang="en-US" sz="2400" b="1" i="1" dirty="0"/>
                  <a:t>small amount of ripple in the passband</a:t>
                </a:r>
                <a:r>
                  <a:rPr lang="en-US" sz="2400" dirty="0"/>
                  <a:t> is allowed. That is,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𝜔</m:t>
                            </m:r>
                          </m:sup>
                        </m:sSup>
                        <m:r>
                          <a:rPr lang="en-US" sz="2400" b="0" i="1" smtClean="0">
                            <a:latin typeface="Cambria Math" panose="02040503050406030204" pitchFamily="18" charset="0"/>
                          </a:rPr>
                          <m:t>)</m:t>
                        </m:r>
                      </m:e>
                    </m:d>
                  </m:oMath>
                </a14:m>
                <a:r>
                  <a:rPr lang="en-US" sz="2400" dirty="0"/>
                  <a:t>  or </a:t>
                </a:r>
                <a14:m>
                  <m:oMath xmlns:m="http://schemas.openxmlformats.org/officeDocument/2006/math">
                    <m:d>
                      <m:dPr>
                        <m:begChr m:val="|"/>
                        <m:endChr m:val="|"/>
                        <m:ctrlPr>
                          <a:rPr lang="en-US" sz="2400" i="1" smtClean="0">
                            <a:latin typeface="Cambria Math" panose="02040503050406030204" pitchFamily="18" charset="0"/>
                          </a:rPr>
                        </m:ctrlPr>
                      </m:dPr>
                      <m:e>
                        <m:r>
                          <a:rPr lang="en-US" sz="240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rPr>
                          <m:t>)</m:t>
                        </m:r>
                      </m:e>
                    </m:d>
                    <m:r>
                      <a:rPr lang="en-US" sz="2400" b="0" i="1" smtClean="0">
                        <a:latin typeface="Cambria Math" panose="02040503050406030204" pitchFamily="18" charset="0"/>
                      </a:rPr>
                      <m:t> </m:t>
                    </m:r>
                  </m:oMath>
                </a14:m>
                <a:r>
                  <a:rPr lang="en-US" sz="2400" dirty="0"/>
                  <a:t>is not constant in the entire passband.</a:t>
                </a:r>
              </a:p>
              <a:p>
                <a:pPr marL="457200" indent="-457200" algn="just">
                  <a:buFont typeface="+mj-lt"/>
                  <a:buAutoNum type="alphaLcPeriod"/>
                </a:pPr>
                <a:r>
                  <a:rPr lang="en-US" sz="2400" dirty="0"/>
                  <a:t>A </a:t>
                </a:r>
                <a:r>
                  <a:rPr lang="en-US" sz="2400" b="1" i="1" dirty="0"/>
                  <a:t>small amount of ripple in the stopband</a:t>
                </a:r>
                <a:r>
                  <a:rPr lang="en-US" sz="2400" dirty="0"/>
                  <a:t> is tolerable.</a:t>
                </a:r>
              </a:p>
              <a:p>
                <a:pPr marL="457200" indent="-457200" algn="just">
                  <a:buFont typeface="+mj-lt"/>
                  <a:buAutoNum type="alphaLcPeriod"/>
                </a:pPr>
                <a:r>
                  <a:rPr lang="en-US" sz="2400" b="1" i="1" dirty="0"/>
                  <a:t>Sharp transition in passband and stopband </a:t>
                </a:r>
                <a:r>
                  <a:rPr lang="en-US" sz="2400" dirty="0"/>
                  <a:t>is not necessary.</a:t>
                </a:r>
              </a:p>
              <a:p>
                <a:pPr algn="just"/>
                <a:endParaRPr lang="en-US" sz="2400" dirty="0"/>
              </a:p>
              <a:p>
                <a:pPr marL="342900" indent="-342900" algn="just">
                  <a:buFont typeface="Wingdings" panose="05000000000000000000" pitchFamily="2" charset="2"/>
                  <a:buChar char="Ø"/>
                </a:pPr>
                <a:r>
                  <a:rPr lang="en-US" sz="2400" dirty="0"/>
                  <a:t>From the </a:t>
                </a:r>
                <a:r>
                  <a:rPr lang="en-US" sz="2400" b="1" i="1" dirty="0"/>
                  <a:t>magnitude response </a:t>
                </a:r>
                <a14:m>
                  <m:oMath xmlns:m="http://schemas.openxmlformats.org/officeDocument/2006/math">
                    <m:d>
                      <m:dPr>
                        <m:begChr m:val="|"/>
                        <m:endChr m:val="|"/>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𝑯</m:t>
                            </m:r>
                            <m:r>
                              <a:rPr lang="en-US" sz="2400" b="1" i="1" smtClean="0">
                                <a:latin typeface="Cambria Math" panose="02040503050406030204" pitchFamily="18" charset="0"/>
                              </a:rPr>
                              <m:t>(</m:t>
                            </m:r>
                            <m:r>
                              <a:rPr lang="en-US" sz="2400" b="1" i="1" smtClean="0">
                                <a:latin typeface="Cambria Math" panose="02040503050406030204" pitchFamily="18" charset="0"/>
                              </a:rPr>
                              <m:t>𝒆</m:t>
                            </m:r>
                          </m:e>
                          <m:sup>
                            <m:r>
                              <a:rPr lang="en-US" sz="2400" b="1" i="1" smtClean="0">
                                <a:latin typeface="Cambria Math" panose="02040503050406030204" pitchFamily="18" charset="0"/>
                              </a:rPr>
                              <m:t>𝒋</m:t>
                            </m:r>
                            <m:r>
                              <a:rPr lang="en-US" sz="2400" b="1" i="1" smtClean="0">
                                <a:latin typeface="Cambria Math" panose="02040503050406030204" pitchFamily="18" charset="0"/>
                                <a:ea typeface="Cambria Math" panose="02040503050406030204" pitchFamily="18" charset="0"/>
                              </a:rPr>
                              <m:t>𝝎</m:t>
                            </m:r>
                          </m:sup>
                        </m:sSup>
                        <m:r>
                          <a:rPr lang="en-US" sz="2400" b="1" i="1" smtClean="0">
                            <a:latin typeface="Cambria Math" panose="02040503050406030204" pitchFamily="18" charset="0"/>
                          </a:rPr>
                          <m:t>)</m:t>
                        </m:r>
                      </m:e>
                    </m:d>
                  </m:oMath>
                </a14:m>
                <a:r>
                  <a:rPr lang="en-US" sz="2400" b="1" i="1" dirty="0"/>
                  <a:t>  or </a:t>
                </a:r>
                <a14:m>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𝑯</m:t>
                        </m:r>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rPr>
                          <m:t>)</m:t>
                        </m:r>
                      </m:e>
                    </m:d>
                  </m:oMath>
                </a14:m>
                <a:r>
                  <a:rPr lang="en-US" sz="2400" b="1" i="1" dirty="0"/>
                  <a:t> of a lowpass filter (LPF)</a:t>
                </a:r>
                <a:r>
                  <a:rPr lang="en-US" sz="2400" dirty="0"/>
                  <a:t> of above figure, the </a:t>
                </a:r>
                <a:r>
                  <a:rPr lang="en-US" sz="2400" b="1" i="1" dirty="0"/>
                  <a:t>different parameters (specifications)</a:t>
                </a:r>
                <a:r>
                  <a:rPr lang="en-US" sz="2400" dirty="0"/>
                  <a:t> shown are:</a:t>
                </a:r>
              </a:p>
            </p:txBody>
          </p:sp>
        </mc:Choice>
        <mc:Fallback xmlns="">
          <p:sp>
            <p:nvSpPr>
              <p:cNvPr id="2" name="TextBox 1">
                <a:extLst>
                  <a:ext uri="{FF2B5EF4-FFF2-40B4-BE49-F238E27FC236}">
                    <a16:creationId xmlns:a16="http://schemas.microsoft.com/office/drawing/2014/main" id="{501A117B-6026-0989-22B8-598ABB6FAF38}"/>
                  </a:ext>
                </a:extLst>
              </p:cNvPr>
              <p:cNvSpPr txBox="1">
                <a:spLocks noRot="1" noChangeAspect="1" noMove="1" noResize="1" noEditPoints="1" noAdjustHandles="1" noChangeArrowheads="1" noChangeShapeType="1" noTextEdit="1"/>
              </p:cNvSpPr>
              <p:nvPr/>
            </p:nvSpPr>
            <p:spPr>
              <a:xfrm>
                <a:off x="589280" y="528320"/>
                <a:ext cx="11023600" cy="5358005"/>
              </a:xfrm>
              <a:prstGeom prst="rect">
                <a:avLst/>
              </a:prstGeom>
              <a:blipFill>
                <a:blip r:embed="rId2"/>
                <a:stretch>
                  <a:fillRect l="-885" t="-910" r="-830" b="-1593"/>
                </a:stretch>
              </a:blipFill>
            </p:spPr>
            <p:txBody>
              <a:bodyPr/>
              <a:lstStyle/>
              <a:p>
                <a:r>
                  <a:rPr lang="en-US">
                    <a:noFill/>
                  </a:rPr>
                  <a:t> </a:t>
                </a:r>
              </a:p>
            </p:txBody>
          </p:sp>
        </mc:Fallback>
      </mc:AlternateContent>
    </p:spTree>
    <p:extLst>
      <p:ext uri="{BB962C8B-B14F-4D97-AF65-F5344CB8AC3E}">
        <p14:creationId xmlns:p14="http://schemas.microsoft.com/office/powerpoint/2010/main" val="2841435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90A309-EFB1-C16C-E8B8-D492B25515F1}"/>
                  </a:ext>
                </a:extLst>
              </p:cNvPr>
              <p:cNvSpPr txBox="1"/>
              <p:nvPr/>
            </p:nvSpPr>
            <p:spPr>
              <a:xfrm>
                <a:off x="599440" y="528320"/>
                <a:ext cx="11013440" cy="6072753"/>
              </a:xfrm>
              <a:prstGeom prst="rect">
                <a:avLst/>
              </a:prstGeom>
              <a:noFill/>
            </p:spPr>
            <p:txBody>
              <a:bodyPr wrap="square" rtlCol="0">
                <a:spAutoFit/>
              </a:bodyPr>
              <a:lstStyle/>
              <a:p>
                <a:pPr algn="just"/>
                <a:r>
                  <a:rPr lang="en-US" sz="2400" dirty="0"/>
                  <a:t>    and, 				</a:t>
                </a:r>
                <a14:m>
                  <m:oMath xmlns:m="http://schemas.openxmlformats.org/officeDocument/2006/math">
                    <m:r>
                      <a:rPr lang="en-US" sz="2400" b="1" i="1" smtClean="0">
                        <a:latin typeface="Cambria Math" panose="02040503050406030204" pitchFamily="18" charset="0"/>
                      </a:rPr>
                      <m:t>𝒊</m:t>
                    </m:r>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𝒃</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           </m:t>
                            </m:r>
                            <m:r>
                              <a:rPr lang="en-US" sz="2400" b="1" i="1" smtClean="0">
                                <a:latin typeface="Cambria Math" panose="02040503050406030204" pitchFamily="18" charset="0"/>
                              </a:rPr>
                              <m:t>𝑵</m:t>
                            </m:r>
                            <m:r>
                              <a:rPr lang="en-US" sz="2400" b="1" i="1" smtClean="0">
                                <a:latin typeface="Cambria Math" panose="02040503050406030204" pitchFamily="18" charset="0"/>
                              </a:rPr>
                              <m:t> </m:t>
                            </m:r>
                            <m:r>
                              <a:rPr lang="en-US" sz="2400" b="1" i="1" smtClean="0">
                                <a:latin typeface="Cambria Math" panose="02040503050406030204" pitchFamily="18" charset="0"/>
                              </a:rPr>
                              <m:t>𝒐𝒅𝒅</m:t>
                            </m:r>
                          </m:e>
                          <m:e>
                            <m:f>
                              <m:fPr>
                                <m:ctrlPr>
                                  <a:rPr lang="en-US" sz="2400" b="1" i="1" smtClean="0">
                                    <a:latin typeface="Cambria Math" panose="02040503050406030204" pitchFamily="18" charset="0"/>
                                  </a:rPr>
                                </m:ctrlPr>
                              </m:fPr>
                              <m:num>
                                <m:sSub>
                                  <m:sSubPr>
                                    <m:ctrlPr>
                                      <a:rPr lang="en-US" sz="2400" b="1" i="1">
                                        <a:latin typeface="Cambria Math" panose="02040503050406030204" pitchFamily="18" charset="0"/>
                                      </a:rPr>
                                    </m:ctrlPr>
                                  </m:sSubPr>
                                  <m:e>
                                    <m:r>
                                      <a:rPr lang="en-US" sz="2400" b="1" i="1">
                                        <a:latin typeface="Cambria Math" panose="02040503050406030204" pitchFamily="18" charset="0"/>
                                      </a:rPr>
                                      <m:t>𝒃</m:t>
                                    </m:r>
                                  </m:e>
                                  <m:sub>
                                    <m:r>
                                      <a:rPr lang="en-US" sz="2400" b="1" i="1">
                                        <a:latin typeface="Cambria Math" panose="02040503050406030204" pitchFamily="18" charset="0"/>
                                      </a:rPr>
                                      <m:t>𝟎</m:t>
                                    </m:r>
                                  </m:sub>
                                </m:sSub>
                              </m:num>
                              <m:den>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𝟏</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𝝐</m:t>
                                        </m:r>
                                      </m:e>
                                      <m:sup>
                                        <m:r>
                                          <a:rPr lang="en-US" sz="2400" b="1" i="1" smtClean="0">
                                            <a:latin typeface="Cambria Math" panose="02040503050406030204" pitchFamily="18" charset="0"/>
                                          </a:rPr>
                                          <m:t>𝟐</m:t>
                                        </m:r>
                                      </m:sup>
                                    </m:sSup>
                                  </m:e>
                                </m:rad>
                              </m:den>
                            </m:f>
                            <m:r>
                              <a:rPr lang="en-US" sz="2400" b="1" i="1" smtClean="0">
                                <a:latin typeface="Cambria Math" panose="02040503050406030204" pitchFamily="18" charset="0"/>
                              </a:rPr>
                              <m:t>,   </m:t>
                            </m:r>
                            <m:r>
                              <a:rPr lang="en-US" sz="2400" b="1" i="1" smtClean="0">
                                <a:latin typeface="Cambria Math" panose="02040503050406030204" pitchFamily="18" charset="0"/>
                              </a:rPr>
                              <m:t>𝑵</m:t>
                            </m:r>
                            <m:r>
                              <a:rPr lang="en-US" sz="2400" b="1" i="1" smtClean="0">
                                <a:latin typeface="Cambria Math" panose="02040503050406030204" pitchFamily="18" charset="0"/>
                              </a:rPr>
                              <m:t> </m:t>
                            </m:r>
                            <m:r>
                              <a:rPr lang="en-US" sz="2400" b="1" i="1" smtClean="0">
                                <a:latin typeface="Cambria Math" panose="02040503050406030204" pitchFamily="18" charset="0"/>
                              </a:rPr>
                              <m:t>𝒆𝒗𝒆𝒏</m:t>
                            </m:r>
                          </m:e>
                        </m:eqArr>
                      </m:e>
                    </m:d>
                  </m:oMath>
                </a14:m>
                <a:endParaRPr lang="en-US" sz="2400" b="1" dirty="0"/>
              </a:p>
              <a:p>
                <a:pPr algn="just"/>
                <a:endParaRPr lang="en-US" sz="2400" b="1" dirty="0"/>
              </a:p>
              <a:p>
                <a:pPr marL="514350" indent="-514350" algn="just">
                  <a:buFont typeface="+mj-lt"/>
                  <a:buAutoNum type="romanLcPeriod" startAt="6"/>
                </a:pPr>
                <a:r>
                  <a:rPr lang="en-US" sz="2400" b="1" dirty="0">
                    <a:solidFill>
                      <a:schemeClr val="accent2"/>
                    </a:solidFill>
                  </a:rPr>
                  <a:t>System Function of Digital Filter:</a:t>
                </a:r>
              </a:p>
              <a:p>
                <a:pPr marL="342900" indent="-342900" algn="just">
                  <a:buFont typeface="Wingdings" panose="05000000000000000000" pitchFamily="2" charset="2"/>
                  <a:buChar char="Ø"/>
                </a:pPr>
                <a:r>
                  <a:rPr lang="en-US" sz="2400" dirty="0"/>
                  <a:t>Finally, digital filter is designed by converting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oMath>
                </a14:m>
                <a:r>
                  <a:rPr lang="en-US" sz="2400" b="1" dirty="0"/>
                  <a:t> </a:t>
                </a:r>
                <a:r>
                  <a:rPr lang="en-US" sz="2400" dirty="0"/>
                  <a:t>into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oMath>
                </a14:m>
                <a:r>
                  <a:rPr lang="en-US" sz="2400" b="1" dirty="0"/>
                  <a:t> </a:t>
                </a:r>
                <a:r>
                  <a:rPr lang="en-US" sz="2400" dirty="0"/>
                  <a:t>using</a:t>
                </a:r>
              </a:p>
              <a:p>
                <a:pPr marL="457200" indent="-457200" algn="just">
                  <a:buFont typeface="+mj-lt"/>
                  <a:buAutoNum type="alphaLcPeriod"/>
                </a:pPr>
                <a:r>
                  <a:rPr lang="en-US" sz="2400" b="1" dirty="0"/>
                  <a:t>BLT ,  and </a:t>
                </a:r>
              </a:p>
              <a:p>
                <a:pPr marL="457200" indent="-457200" algn="just">
                  <a:buFont typeface="+mj-lt"/>
                  <a:buAutoNum type="alphaLcPeriod"/>
                </a:pPr>
                <a:r>
                  <a:rPr lang="en-US" sz="2400" b="1" dirty="0"/>
                  <a:t>IIM	</a:t>
                </a:r>
              </a:p>
              <a:p>
                <a:pPr marL="457200" indent="-457200" algn="just">
                  <a:buFont typeface="+mj-lt"/>
                  <a:buAutoNum type="alphaLcPeriod"/>
                </a:pPr>
                <a:endParaRPr lang="en-US" sz="2400" b="1" dirty="0"/>
              </a:p>
              <a:p>
                <a:pPr marL="342900" indent="-342900" algn="just">
                  <a:buFont typeface="Arial" panose="020B0604020202020204" pitchFamily="34" charset="0"/>
                  <a:buChar char="•"/>
                </a:pPr>
                <a:r>
                  <a:rPr lang="en-US" sz="2400" b="1" dirty="0">
                    <a:solidFill>
                      <a:schemeClr val="accent4"/>
                    </a:solidFill>
                  </a:rPr>
                  <a:t>Precedence Steps:</a:t>
                </a:r>
                <a:r>
                  <a:rPr lang="en-US" sz="2400" b="1" dirty="0"/>
                  <a:t>		</a:t>
                </a:r>
              </a:p>
              <a:p>
                <a:pPr marL="457200" indent="-457200" algn="just">
                  <a:buFont typeface="+mj-lt"/>
                  <a:buAutoNum type="arabicPeriod"/>
                </a:pPr>
                <a:r>
                  <a:rPr lang="en-US" sz="2400" dirty="0"/>
                  <a:t>Determination of analog filter’s edge frequencies</a:t>
                </a:r>
                <a:r>
                  <a:rPr lang="en-US" sz="2400" b="1" dirty="0"/>
                  <a:t>	</a:t>
                </a:r>
              </a:p>
              <a:p>
                <a:pPr marL="457200" indent="-457200" algn="just">
                  <a:buFont typeface="+mj-lt"/>
                  <a:buAutoNum type="arabicPeriod"/>
                </a:pPr>
                <a:r>
                  <a:rPr lang="en-US" sz="2400" dirty="0"/>
                  <a:t>Determination of the order of the filter</a:t>
                </a:r>
              </a:p>
              <a:p>
                <a:pPr marL="457200" indent="-457200" algn="just">
                  <a:buFont typeface="+mj-lt"/>
                  <a:buAutoNum type="arabicPeriod"/>
                </a:pPr>
                <a:r>
                  <a:rPr lang="en-US" sz="2400" dirty="0"/>
                  <a:t>Determination of poles</a:t>
                </a:r>
              </a:p>
              <a:p>
                <a:pPr marL="457200" indent="-457200" algn="just">
                  <a:buFont typeface="+mj-lt"/>
                  <a:buAutoNum type="arabicPeriod"/>
                </a:pPr>
                <a:r>
                  <a:rPr lang="en-US" sz="2400" dirty="0"/>
                  <a:t>Determination of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dirty="0" smtClean="0">
                        <a:latin typeface="Cambria Math" panose="02040503050406030204" pitchFamily="18" charset="0"/>
                      </a:rPr>
                      <m:t>)</m:t>
                    </m:r>
                  </m:oMath>
                </a14:m>
                <a:endParaRPr lang="en-US" sz="2400" dirty="0"/>
              </a:p>
              <a:p>
                <a:pPr marL="457200" indent="-457200" algn="just">
                  <a:buFont typeface="+mj-lt"/>
                  <a:buAutoNum type="arabicPeriod"/>
                </a:pPr>
                <a:r>
                  <a:rPr lang="en-US" sz="2400" dirty="0"/>
                  <a:t>Determination of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b="0" i="1" dirty="0" smtClean="0">
                        <a:latin typeface="Cambria Math" panose="02040503050406030204" pitchFamily="18" charset="0"/>
                      </a:rPr>
                      <m:t>𝑧</m:t>
                    </m:r>
                    <m:r>
                      <a:rPr lang="en-US" sz="2400" i="1" dirty="0">
                        <a:latin typeface="Cambria Math" panose="02040503050406030204" pitchFamily="18" charset="0"/>
                      </a:rPr>
                      <m:t>)</m:t>
                    </m:r>
                  </m:oMath>
                </a14:m>
                <a:endParaRPr lang="en-US" sz="2400" dirty="0"/>
              </a:p>
              <a:p>
                <a:pPr algn="just"/>
                <a:r>
                  <a:rPr lang="en-US" sz="2400" b="1" dirty="0"/>
                  <a:t>			 </a:t>
                </a:r>
              </a:p>
            </p:txBody>
          </p:sp>
        </mc:Choice>
        <mc:Fallback xmlns="">
          <p:sp>
            <p:nvSpPr>
              <p:cNvPr id="2" name="TextBox 1">
                <a:extLst>
                  <a:ext uri="{FF2B5EF4-FFF2-40B4-BE49-F238E27FC236}">
                    <a16:creationId xmlns:a16="http://schemas.microsoft.com/office/drawing/2014/main" id="{B890A309-EFB1-C16C-E8B8-D492B25515F1}"/>
                  </a:ext>
                </a:extLst>
              </p:cNvPr>
              <p:cNvSpPr txBox="1">
                <a:spLocks noRot="1" noChangeAspect="1" noMove="1" noResize="1" noEditPoints="1" noAdjustHandles="1" noChangeArrowheads="1" noChangeShapeType="1" noTextEdit="1"/>
              </p:cNvSpPr>
              <p:nvPr/>
            </p:nvSpPr>
            <p:spPr>
              <a:xfrm>
                <a:off x="599440" y="528320"/>
                <a:ext cx="11013440" cy="6072753"/>
              </a:xfrm>
              <a:prstGeom prst="rect">
                <a:avLst/>
              </a:prstGeom>
              <a:blipFill>
                <a:blip r:embed="rId2"/>
                <a:stretch>
                  <a:fillRect l="-885"/>
                </a:stretch>
              </a:blipFill>
            </p:spPr>
            <p:txBody>
              <a:bodyPr/>
              <a:lstStyle/>
              <a:p>
                <a:r>
                  <a:rPr lang="en-US">
                    <a:noFill/>
                  </a:rPr>
                  <a:t> </a:t>
                </a:r>
              </a:p>
            </p:txBody>
          </p:sp>
        </mc:Fallback>
      </mc:AlternateContent>
    </p:spTree>
    <p:extLst>
      <p:ext uri="{BB962C8B-B14F-4D97-AF65-F5344CB8AC3E}">
        <p14:creationId xmlns:p14="http://schemas.microsoft.com/office/powerpoint/2010/main" val="1445968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340348-113D-3098-EEFD-CAA40CBC45BD}"/>
                  </a:ext>
                </a:extLst>
              </p:cNvPr>
              <p:cNvSpPr txBox="1"/>
              <p:nvPr/>
            </p:nvSpPr>
            <p:spPr>
              <a:xfrm>
                <a:off x="589280" y="518160"/>
                <a:ext cx="11023600" cy="2308324"/>
              </a:xfrm>
              <a:prstGeom prst="rect">
                <a:avLst/>
              </a:prstGeom>
              <a:noFill/>
            </p:spPr>
            <p:txBody>
              <a:bodyPr wrap="square" rtlCol="0">
                <a:spAutoFit/>
              </a:bodyPr>
              <a:lstStyle/>
              <a:p>
                <a:pPr marL="342900" indent="-342900" algn="just">
                  <a:buFont typeface="Courier New" panose="02070309020205020404" pitchFamily="49" charset="0"/>
                  <a:buChar char="o"/>
                </a:pPr>
                <a:r>
                  <a:rPr lang="en-US" sz="2400" b="1" dirty="0"/>
                  <a:t>Example: </a:t>
                </a:r>
                <a:r>
                  <a:rPr lang="en-US" sz="2400" dirty="0"/>
                  <a:t>Design a digital LPF using Chebyshev filter to meet the following specifications:</a:t>
                </a:r>
              </a:p>
              <a:p>
                <a:pPr marL="514350" indent="-514350" algn="just">
                  <a:buFont typeface="+mj-lt"/>
                  <a:buAutoNum type="romanLcPeriod"/>
                </a:pPr>
                <a:r>
                  <a:rPr lang="en-US" sz="2400" dirty="0"/>
                  <a:t>Passband magnitude characteristic is constant within 1 dB for recurrences below </a:t>
                </a:r>
                <a14:m>
                  <m:oMath xmlns:m="http://schemas.openxmlformats.org/officeDocument/2006/math">
                    <m:r>
                      <a:rPr lang="en-US"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=0.2</m:t>
                    </m:r>
                    <m:r>
                      <a:rPr lang="en-US" sz="2400" b="0" i="1" smtClean="0">
                        <a:latin typeface="Cambria Math" panose="02040503050406030204" pitchFamily="18" charset="0"/>
                        <a:ea typeface="Cambria Math" panose="02040503050406030204" pitchFamily="18" charset="0"/>
                      </a:rPr>
                      <m:t>𝜋</m:t>
                    </m:r>
                  </m:oMath>
                </a14:m>
                <a:r>
                  <a:rPr lang="en-US" sz="2400" dirty="0"/>
                  <a:t>, and</a:t>
                </a:r>
              </a:p>
              <a:p>
                <a:pPr marL="514350" indent="-514350" algn="just">
                  <a:buFont typeface="+mj-lt"/>
                  <a:buAutoNum type="romanLcPeriod"/>
                </a:pPr>
                <a:r>
                  <a:rPr lang="en-US" sz="2400" dirty="0"/>
                  <a:t>Stopband attenuation of at least 15dB for frequencies below  </a:t>
                </a:r>
                <a14:m>
                  <m:oMath xmlns:m="http://schemas.openxmlformats.org/officeDocument/2006/math">
                    <m:r>
                      <a:rPr lang="en-US" sz="2400" i="1" smtClean="0">
                        <a:latin typeface="Cambria Math" panose="02040503050406030204" pitchFamily="18" charset="0"/>
                        <a:ea typeface="Cambria Math" panose="02040503050406030204" pitchFamily="18" charset="0"/>
                      </a:rPr>
                      <m:t>𝜔</m:t>
                    </m:r>
                    <m:r>
                      <a:rPr lang="en-US" sz="2400" b="0" i="1" smtClean="0">
                        <a:latin typeface="Cambria Math" panose="02040503050406030204" pitchFamily="18" charset="0"/>
                        <a:ea typeface="Cambria Math" panose="02040503050406030204" pitchFamily="18" charset="0"/>
                      </a:rPr>
                      <m:t>=0.2</m:t>
                    </m:r>
                    <m:r>
                      <a:rPr lang="en-US" sz="2400" b="0" i="1" smtClean="0">
                        <a:latin typeface="Cambria Math" panose="02040503050406030204" pitchFamily="18" charset="0"/>
                        <a:ea typeface="Cambria Math" panose="02040503050406030204" pitchFamily="18" charset="0"/>
                      </a:rPr>
                      <m:t>𝜋</m:t>
                    </m:r>
                  </m:oMath>
                </a14:m>
                <a:r>
                  <a:rPr lang="en-US" sz="2400" dirty="0"/>
                  <a:t>  and  </a:t>
                </a:r>
                <a14:m>
                  <m:oMath xmlns:m="http://schemas.openxmlformats.org/officeDocument/2006/math">
                    <m:r>
                      <a:rPr lang="en-US" sz="2400" i="1">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oMath>
                </a14:m>
                <a:endParaRPr lang="en-US" sz="2400" dirty="0"/>
              </a:p>
              <a:p>
                <a:pPr algn="just"/>
                <a:r>
                  <a:rPr lang="en-US" sz="2400" b="1" dirty="0"/>
                  <a:t> Solution:</a:t>
                </a:r>
              </a:p>
            </p:txBody>
          </p:sp>
        </mc:Choice>
        <mc:Fallback xmlns="">
          <p:sp>
            <p:nvSpPr>
              <p:cNvPr id="2" name="TextBox 1">
                <a:extLst>
                  <a:ext uri="{FF2B5EF4-FFF2-40B4-BE49-F238E27FC236}">
                    <a16:creationId xmlns:a16="http://schemas.microsoft.com/office/drawing/2014/main" id="{77340348-113D-3098-EEFD-CAA40CBC45BD}"/>
                  </a:ext>
                </a:extLst>
              </p:cNvPr>
              <p:cNvSpPr txBox="1">
                <a:spLocks noRot="1" noChangeAspect="1" noMove="1" noResize="1" noEditPoints="1" noAdjustHandles="1" noChangeArrowheads="1" noChangeShapeType="1" noTextEdit="1"/>
              </p:cNvSpPr>
              <p:nvPr/>
            </p:nvSpPr>
            <p:spPr>
              <a:xfrm>
                <a:off x="589280" y="518160"/>
                <a:ext cx="11023600" cy="2308324"/>
              </a:xfrm>
              <a:prstGeom prst="rect">
                <a:avLst/>
              </a:prstGeom>
              <a:blipFill>
                <a:blip r:embed="rId2"/>
                <a:stretch>
                  <a:fillRect l="-885" t="-2111" r="-830" b="-5013"/>
                </a:stretch>
              </a:blipFill>
            </p:spPr>
            <p:txBody>
              <a:bodyPr/>
              <a:lstStyle/>
              <a:p>
                <a:r>
                  <a:rPr lang="en-US">
                    <a:noFill/>
                  </a:rPr>
                  <a:t> </a:t>
                </a:r>
              </a:p>
            </p:txBody>
          </p:sp>
        </mc:Fallback>
      </mc:AlternateContent>
    </p:spTree>
    <p:extLst>
      <p:ext uri="{BB962C8B-B14F-4D97-AF65-F5344CB8AC3E}">
        <p14:creationId xmlns:p14="http://schemas.microsoft.com/office/powerpoint/2010/main" val="1220720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04BB6-D901-0BAD-3A04-A9DEDD3A6107}"/>
              </a:ext>
            </a:extLst>
          </p:cNvPr>
          <p:cNvSpPr txBox="1"/>
          <p:nvPr/>
        </p:nvSpPr>
        <p:spPr>
          <a:xfrm>
            <a:off x="579120" y="508000"/>
            <a:ext cx="11023600" cy="2308324"/>
          </a:xfrm>
          <a:prstGeom prst="rect">
            <a:avLst/>
          </a:prstGeom>
          <a:noFill/>
        </p:spPr>
        <p:txBody>
          <a:bodyPr wrap="square" rtlCol="0">
            <a:spAutoFit/>
          </a:bodyPr>
          <a:lstStyle/>
          <a:p>
            <a:pPr marL="457200" indent="-457200" algn="just">
              <a:buFont typeface="+mj-lt"/>
              <a:buAutoNum type="alphaLcPeriod" startAt="2"/>
            </a:pPr>
            <a:r>
              <a:rPr lang="en-US" sz="2400" b="1" dirty="0">
                <a:solidFill>
                  <a:schemeClr val="accent6"/>
                </a:solidFill>
              </a:rPr>
              <a:t>Type-II Chebyshev Filters:</a:t>
            </a:r>
          </a:p>
          <a:p>
            <a:pPr marL="342900" indent="-342900" algn="just">
              <a:buFont typeface="Wingdings" panose="05000000000000000000" pitchFamily="2" charset="2"/>
              <a:buChar char="Ø"/>
            </a:pPr>
            <a:r>
              <a:rPr lang="en-US" sz="2400" dirty="0"/>
              <a:t>These filters contains poles as well as zeros that exhibit </a:t>
            </a:r>
            <a:r>
              <a:rPr lang="en-US" sz="2400" b="1" i="1" dirty="0"/>
              <a:t>monotonic behavior in passband</a:t>
            </a:r>
            <a:r>
              <a:rPr lang="en-US" sz="2400" dirty="0"/>
              <a:t> and </a:t>
            </a:r>
            <a:r>
              <a:rPr lang="en-US" sz="2400" b="1" i="1" dirty="0"/>
              <a:t>equiripple behavior in stopband</a:t>
            </a:r>
            <a:r>
              <a:rPr lang="en-US" sz="2400" dirty="0"/>
              <a:t>, just opposite of that of Chebyshev type-I filters. Therefore, these filters are also called </a:t>
            </a:r>
            <a:r>
              <a:rPr lang="en-US" sz="2400" b="1" i="1" dirty="0"/>
              <a:t>Inverse Chebyshev filters</a:t>
            </a:r>
            <a:r>
              <a:rPr lang="en-US" sz="2400" dirty="0"/>
              <a:t> </a:t>
            </a:r>
          </a:p>
          <a:p>
            <a:pPr algn="just"/>
            <a:r>
              <a:rPr lang="en-US" sz="2400" b="1" dirty="0"/>
              <a:t> </a:t>
            </a:r>
          </a:p>
          <a:p>
            <a:pPr algn="just"/>
            <a:endParaRPr lang="en-US" sz="2400" dirty="0"/>
          </a:p>
        </p:txBody>
      </p:sp>
      <p:pic>
        <p:nvPicPr>
          <p:cNvPr id="4" name="Picture 3">
            <a:extLst>
              <a:ext uri="{FF2B5EF4-FFF2-40B4-BE49-F238E27FC236}">
                <a16:creationId xmlns:a16="http://schemas.microsoft.com/office/drawing/2014/main" id="{760DA975-46AE-0422-0AD2-7C76AC983DCA}"/>
              </a:ext>
            </a:extLst>
          </p:cNvPr>
          <p:cNvPicPr>
            <a:picLocks noChangeAspect="1"/>
          </p:cNvPicPr>
          <p:nvPr/>
        </p:nvPicPr>
        <p:blipFill>
          <a:blip r:embed="rId2"/>
          <a:stretch>
            <a:fillRect/>
          </a:stretch>
        </p:blipFill>
        <p:spPr>
          <a:xfrm>
            <a:off x="2047240" y="2261790"/>
            <a:ext cx="8087360" cy="3783410"/>
          </a:xfrm>
          <a:prstGeom prst="rect">
            <a:avLst/>
          </a:prstGeom>
        </p:spPr>
      </p:pic>
    </p:spTree>
    <p:extLst>
      <p:ext uri="{BB962C8B-B14F-4D97-AF65-F5344CB8AC3E}">
        <p14:creationId xmlns:p14="http://schemas.microsoft.com/office/powerpoint/2010/main" val="4146661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F6B88-B938-79DB-77EB-767980BD5F36}"/>
                  </a:ext>
                </a:extLst>
              </p:cNvPr>
              <p:cNvSpPr txBox="1"/>
              <p:nvPr/>
            </p:nvSpPr>
            <p:spPr>
              <a:xfrm>
                <a:off x="589280" y="538480"/>
                <a:ext cx="11013440"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The </a:t>
                </a:r>
                <a:r>
                  <a:rPr lang="en-US" sz="2400" b="1" i="1" dirty="0"/>
                  <a:t>magnitude squared frequency response </a:t>
                </a:r>
                <a:r>
                  <a:rPr lang="en-US" sz="2400" dirty="0"/>
                  <a:t>of type-II Chebyshev filter is given by</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r>
                  <a:rPr lang="en-US" sz="2400" dirty="0"/>
                  <a:t> Chebyshev polynomial of order </a:t>
                </a:r>
                <a14:m>
                  <m:oMath xmlns:m="http://schemas.openxmlformats.org/officeDocument/2006/math">
                    <m:r>
                      <a:rPr lang="en-US" sz="2400" i="1">
                        <a:latin typeface="Cambria Math" panose="02040503050406030204" pitchFamily="18" charset="0"/>
                      </a:rPr>
                      <m:t>𝑁</m:t>
                    </m:r>
                  </m:oMath>
                </a14:m>
                <a:r>
                  <a:rPr lang="en-US" sz="2400" dirty="0"/>
                  <a:t> </a:t>
                </a:r>
              </a:p>
              <a:p>
                <a:pPr algn="just"/>
                <a:endParaRPr lang="en-US" sz="2400" dirty="0"/>
              </a:p>
              <a:p>
                <a:pPr algn="just"/>
                <a:r>
                  <a:rPr lang="en-US" sz="2400" dirty="0"/>
                  <a:t>			</a:t>
                </a:r>
              </a:p>
            </p:txBody>
          </p:sp>
        </mc:Choice>
        <mc:Fallback xmlns="">
          <p:sp>
            <p:nvSpPr>
              <p:cNvPr id="2" name="TextBox 1">
                <a:extLst>
                  <a:ext uri="{FF2B5EF4-FFF2-40B4-BE49-F238E27FC236}">
                    <a16:creationId xmlns:a16="http://schemas.microsoft.com/office/drawing/2014/main" id="{36DF6B88-B938-79DB-77EB-767980BD5F36}"/>
                  </a:ext>
                </a:extLst>
              </p:cNvPr>
              <p:cNvSpPr txBox="1">
                <a:spLocks noRot="1" noChangeAspect="1" noMove="1" noResize="1" noEditPoints="1" noAdjustHandles="1" noChangeArrowheads="1" noChangeShapeType="1" noTextEdit="1"/>
              </p:cNvSpPr>
              <p:nvPr/>
            </p:nvSpPr>
            <p:spPr>
              <a:xfrm>
                <a:off x="589280" y="538480"/>
                <a:ext cx="11013440" cy="2677656"/>
              </a:xfrm>
              <a:prstGeom prst="rect">
                <a:avLst/>
              </a:prstGeom>
              <a:blipFill>
                <a:blip r:embed="rId2"/>
                <a:stretch>
                  <a:fillRect l="-775" t="-18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464617-50B5-FF4D-0408-5039070FCC99}"/>
              </a:ext>
            </a:extLst>
          </p:cNvPr>
          <p:cNvPicPr>
            <a:picLocks noChangeAspect="1"/>
          </p:cNvPicPr>
          <p:nvPr/>
        </p:nvPicPr>
        <p:blipFill>
          <a:blip r:embed="rId3"/>
          <a:stretch>
            <a:fillRect/>
          </a:stretch>
        </p:blipFill>
        <p:spPr>
          <a:xfrm>
            <a:off x="3574054" y="1085718"/>
            <a:ext cx="5043891" cy="791590"/>
          </a:xfrm>
          <a:prstGeom prst="rect">
            <a:avLst/>
          </a:prstGeom>
        </p:spPr>
      </p:pic>
    </p:spTree>
    <p:extLst>
      <p:ext uri="{BB962C8B-B14F-4D97-AF65-F5344CB8AC3E}">
        <p14:creationId xmlns:p14="http://schemas.microsoft.com/office/powerpoint/2010/main" val="2831142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3445B9-F296-2394-0B20-05D1253B3DBC}"/>
                  </a:ext>
                </a:extLst>
              </p:cNvPr>
              <p:cNvSpPr txBox="1"/>
              <p:nvPr/>
            </p:nvSpPr>
            <p:spPr>
              <a:xfrm>
                <a:off x="609600" y="548640"/>
                <a:ext cx="10982960" cy="6001643"/>
              </a:xfrm>
              <a:prstGeom prst="rect">
                <a:avLst/>
              </a:prstGeom>
              <a:noFill/>
            </p:spPr>
            <p:txBody>
              <a:bodyPr wrap="square" rtlCol="0">
                <a:spAutoFit/>
              </a:bodyPr>
              <a:lstStyle/>
              <a:p>
                <a:pPr marL="457200" indent="-457200" algn="just">
                  <a:buFont typeface="+mj-lt"/>
                  <a:buAutoNum type="arabicPeriod" startAt="2"/>
                </a:pPr>
                <a:r>
                  <a:rPr lang="en-US" sz="2400" b="1" dirty="0">
                    <a:solidFill>
                      <a:schemeClr val="accent1"/>
                    </a:solidFill>
                  </a:rPr>
                  <a:t>Elliptic Filters:</a:t>
                </a:r>
              </a:p>
              <a:p>
                <a:pPr marL="342900" indent="-342900" algn="just">
                  <a:buFont typeface="Wingdings" panose="05000000000000000000" pitchFamily="2" charset="2"/>
                  <a:buChar char="Ø"/>
                </a:pPr>
                <a:r>
                  <a:rPr lang="en-US" sz="2400" dirty="0"/>
                  <a:t>Elliptic filters are also called </a:t>
                </a:r>
                <a:r>
                  <a:rPr lang="en-US" sz="2400" b="1" i="1" dirty="0"/>
                  <a:t>Cauer filters</a:t>
                </a:r>
                <a:r>
                  <a:rPr lang="en-US" sz="2400" dirty="0"/>
                  <a:t>. These filters exhibit </a:t>
                </a:r>
                <a:r>
                  <a:rPr lang="en-US" sz="2400" b="1" i="1" dirty="0"/>
                  <a:t>equiripple behavior in both the passband and the stopband</a:t>
                </a:r>
                <a:r>
                  <a:rPr lang="en-US" sz="2400" dirty="0"/>
                  <a:t>.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𝑁</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r>
                  <a:rPr lang="en-US" sz="2400" dirty="0"/>
                  <a:t> Jacobian elliptic function of order N</a:t>
                </a:r>
              </a:p>
              <a:p>
                <a:pPr algn="just"/>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oMath>
                </a14:m>
                <a:r>
                  <a:rPr lang="en-US" sz="2400" dirty="0"/>
                  <a:t> passband ripple parameter</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Ω</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a14:m>
                <a:r>
                  <a:rPr lang="en-US" sz="2400" dirty="0"/>
                  <a:t> passband edge ripple or attenuation</a:t>
                </a:r>
              </a:p>
              <a:p>
                <a:pPr marL="342900" indent="-342900" algn="just">
                  <a:buFont typeface="Wingdings" panose="05000000000000000000" pitchFamily="2" charset="2"/>
                  <a:buChar char="Ø"/>
                </a:pPr>
                <a:r>
                  <a:rPr lang="en-US" sz="2400" dirty="0"/>
                  <a:t>The zeros lie on the </a:t>
                </a:r>
                <a14:m>
                  <m:oMath xmlns:m="http://schemas.openxmlformats.org/officeDocument/2006/math">
                    <m:r>
                      <a:rPr lang="en-US" sz="2400" b="0" i="1" smtClean="0">
                        <a:latin typeface="Cambria Math" panose="02040503050406030204" pitchFamily="18" charset="0"/>
                      </a:rPr>
                      <m:t>𝑗</m:t>
                    </m:r>
                  </m:oMath>
                </a14:m>
                <a:r>
                  <a:rPr lang="el-GR" sz="2400" b="0" i="0" dirty="0">
                    <a:latin typeface="+mj-lt"/>
                    <a:ea typeface="Cambria Math" panose="02040503050406030204" pitchFamily="18" charset="0"/>
                  </a:rPr>
                  <a:t>Ω</a:t>
                </a:r>
                <a14:m>
                  <m:oMath xmlns:m="http://schemas.openxmlformats.org/officeDocument/2006/math">
                    <m:r>
                      <a:rPr lang="en-US" sz="2400" i="1" dirty="0" smtClean="0">
                        <a:latin typeface="Cambria Math" panose="02040503050406030204" pitchFamily="18" charset="0"/>
                      </a:rPr>
                      <m:t>−</m:t>
                    </m:r>
                  </m:oMath>
                </a14:m>
                <a:r>
                  <a:rPr lang="en-US" sz="2400" dirty="0"/>
                  <a:t>axis.</a:t>
                </a:r>
              </a:p>
            </p:txBody>
          </p:sp>
        </mc:Choice>
        <mc:Fallback xmlns="">
          <p:sp>
            <p:nvSpPr>
              <p:cNvPr id="2" name="TextBox 1">
                <a:extLst>
                  <a:ext uri="{FF2B5EF4-FFF2-40B4-BE49-F238E27FC236}">
                    <a16:creationId xmlns:a16="http://schemas.microsoft.com/office/drawing/2014/main" id="{5A3445B9-F296-2394-0B20-05D1253B3DBC}"/>
                  </a:ext>
                </a:extLst>
              </p:cNvPr>
              <p:cNvSpPr txBox="1">
                <a:spLocks noRot="1" noChangeAspect="1" noMove="1" noResize="1" noEditPoints="1" noAdjustHandles="1" noChangeArrowheads="1" noChangeShapeType="1" noTextEdit="1"/>
              </p:cNvSpPr>
              <p:nvPr/>
            </p:nvSpPr>
            <p:spPr>
              <a:xfrm>
                <a:off x="609600" y="548640"/>
                <a:ext cx="10982960" cy="6001643"/>
              </a:xfrm>
              <a:prstGeom prst="rect">
                <a:avLst/>
              </a:prstGeom>
              <a:blipFill>
                <a:blip r:embed="rId2"/>
                <a:stretch>
                  <a:fillRect l="-888" t="-914" r="-832" b="-18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65040D1-F646-1E97-52D8-234422907329}"/>
              </a:ext>
            </a:extLst>
          </p:cNvPr>
          <p:cNvPicPr>
            <a:picLocks noChangeAspect="1"/>
          </p:cNvPicPr>
          <p:nvPr/>
        </p:nvPicPr>
        <p:blipFill>
          <a:blip r:embed="rId3"/>
          <a:stretch>
            <a:fillRect/>
          </a:stretch>
        </p:blipFill>
        <p:spPr>
          <a:xfrm>
            <a:off x="5748500" y="1713409"/>
            <a:ext cx="6039160" cy="3143412"/>
          </a:xfrm>
          <a:prstGeom prst="rect">
            <a:avLst/>
          </a:prstGeom>
        </p:spPr>
      </p:pic>
      <p:sp>
        <p:nvSpPr>
          <p:cNvPr id="7" name="TextBox 6">
            <a:extLst>
              <a:ext uri="{FF2B5EF4-FFF2-40B4-BE49-F238E27FC236}">
                <a16:creationId xmlns:a16="http://schemas.microsoft.com/office/drawing/2014/main" id="{B76C42D4-6FA4-CD27-7098-9581CD71F034}"/>
              </a:ext>
            </a:extLst>
          </p:cNvPr>
          <p:cNvSpPr txBox="1"/>
          <p:nvPr/>
        </p:nvSpPr>
        <p:spPr>
          <a:xfrm>
            <a:off x="1066800" y="1910080"/>
            <a:ext cx="4681700" cy="304698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This class of </a:t>
            </a:r>
            <a:r>
              <a:rPr lang="en-US" sz="2400" b="1" i="1" dirty="0"/>
              <a:t>filters contains both poles and zeros </a:t>
            </a:r>
            <a:r>
              <a:rPr lang="en-US" sz="2400" dirty="0"/>
              <a:t>and is characterized by the magnitude-squared frequency response</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where,</a:t>
            </a:r>
          </a:p>
        </p:txBody>
      </p:sp>
      <p:pic>
        <p:nvPicPr>
          <p:cNvPr id="9" name="Picture 8">
            <a:extLst>
              <a:ext uri="{FF2B5EF4-FFF2-40B4-BE49-F238E27FC236}">
                <a16:creationId xmlns:a16="http://schemas.microsoft.com/office/drawing/2014/main" id="{82C98381-80DE-C305-951C-DE67873AE1C4}"/>
              </a:ext>
            </a:extLst>
          </p:cNvPr>
          <p:cNvPicPr>
            <a:picLocks noChangeAspect="1"/>
          </p:cNvPicPr>
          <p:nvPr/>
        </p:nvPicPr>
        <p:blipFill>
          <a:blip r:embed="rId4"/>
          <a:stretch>
            <a:fillRect/>
          </a:stretch>
        </p:blipFill>
        <p:spPr>
          <a:xfrm>
            <a:off x="1629650" y="3640851"/>
            <a:ext cx="3556000" cy="777226"/>
          </a:xfrm>
          <a:prstGeom prst="rect">
            <a:avLst/>
          </a:prstGeom>
        </p:spPr>
      </p:pic>
    </p:spTree>
    <p:extLst>
      <p:ext uri="{BB962C8B-B14F-4D97-AF65-F5344CB8AC3E}">
        <p14:creationId xmlns:p14="http://schemas.microsoft.com/office/powerpoint/2010/main" val="512360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717D4-5006-2A2A-1399-E45E4B2B45A4}"/>
              </a:ext>
            </a:extLst>
          </p:cNvPr>
          <p:cNvSpPr txBox="1"/>
          <p:nvPr/>
        </p:nvSpPr>
        <p:spPr>
          <a:xfrm>
            <a:off x="589280" y="538480"/>
            <a:ext cx="11003280" cy="230832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FIR filters that the most efficient designs occur when we </a:t>
            </a:r>
            <a:r>
              <a:rPr lang="en-US" sz="2400" b="1" i="1" dirty="0"/>
              <a:t>spread the approximation error equally over the passband and the stopband</a:t>
            </a:r>
            <a:r>
              <a:rPr lang="en-US" sz="2400" dirty="0"/>
              <a:t>. </a:t>
            </a:r>
            <a:r>
              <a:rPr lang="en-US" sz="2400" b="1" i="1" dirty="0"/>
              <a:t>Elliptic filters accomplish this objective</a:t>
            </a:r>
            <a:r>
              <a:rPr lang="en-US" sz="2400" dirty="0"/>
              <a:t> and, are the most efficient because yielding the smallest-order filter for a given set of specifications. </a:t>
            </a:r>
          </a:p>
          <a:p>
            <a:pPr marL="342900" indent="-342900" algn="just">
              <a:buFont typeface="Wingdings" panose="05000000000000000000" pitchFamily="2" charset="2"/>
              <a:buChar char="Ø"/>
            </a:pPr>
            <a:r>
              <a:rPr lang="en-US" sz="2400" dirty="0"/>
              <a:t>Equivalently, we can say that for a given order and a given set of specifications, an elliptic filter has the </a:t>
            </a:r>
            <a:r>
              <a:rPr lang="en-US" sz="2400" b="1" i="1" dirty="0"/>
              <a:t>smallest transition bandwidth</a:t>
            </a:r>
            <a:r>
              <a:rPr lang="en-US" sz="2400" dirty="0"/>
              <a:t>.</a:t>
            </a:r>
          </a:p>
        </p:txBody>
      </p:sp>
    </p:spTree>
    <p:extLst>
      <p:ext uri="{BB962C8B-B14F-4D97-AF65-F5344CB8AC3E}">
        <p14:creationId xmlns:p14="http://schemas.microsoft.com/office/powerpoint/2010/main" val="4127728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465146-826E-6D0E-7CD1-6C0CA6BE1C29}"/>
                  </a:ext>
                </a:extLst>
              </p:cNvPr>
              <p:cNvSpPr txBox="1"/>
              <p:nvPr/>
            </p:nvSpPr>
            <p:spPr>
              <a:xfrm>
                <a:off x="589280" y="538480"/>
                <a:ext cx="11023600" cy="6008183"/>
              </a:xfrm>
              <a:prstGeom prst="rect">
                <a:avLst/>
              </a:prstGeom>
              <a:noFill/>
            </p:spPr>
            <p:txBody>
              <a:bodyPr wrap="square" rtlCol="0">
                <a:spAutoFit/>
              </a:bodyPr>
              <a:lstStyle/>
              <a:p>
                <a:pPr marL="457200" indent="-457200" algn="just">
                  <a:buFont typeface="+mj-lt"/>
                  <a:buAutoNum type="arabicPeriod" startAt="3"/>
                </a:pPr>
                <a:r>
                  <a:rPr lang="en-US" sz="2400" b="1" dirty="0">
                    <a:solidFill>
                      <a:schemeClr val="accent1"/>
                    </a:solidFill>
                  </a:rPr>
                  <a:t>Bessel Filters:</a:t>
                </a:r>
              </a:p>
              <a:p>
                <a:pPr marL="342900" indent="-342900" algn="just">
                  <a:buFont typeface="Wingdings" panose="05000000000000000000" pitchFamily="2" charset="2"/>
                  <a:buChar char="Ø"/>
                </a:pPr>
                <a:r>
                  <a:rPr lang="en-US" sz="2400" dirty="0"/>
                  <a:t>Bessel filters are a class of all-pole filters that are characterized by the system function</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Where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𝑁</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oMath>
                </a14:m>
                <a:r>
                  <a:rPr lang="en-US" sz="2400" dirty="0"/>
                  <a:t> is 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𝑡h</m:t>
                        </m:r>
                      </m:sup>
                    </m:sSup>
                    <m:r>
                      <a:rPr lang="en-US" sz="2400" b="0" i="1" smtClean="0">
                        <a:latin typeface="Cambria Math" panose="02040503050406030204" pitchFamily="18" charset="0"/>
                      </a:rPr>
                      <m:t>𝑜𝑟𝑑𝑒𝑟</m:t>
                    </m:r>
                  </m:oMath>
                </a14:m>
                <a:r>
                  <a:rPr lang="en-US" sz="2400" dirty="0"/>
                  <a:t> Bessel polynomial. These polynomials can be expressed in the form</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where the coefficients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US" sz="2400" dirty="0"/>
                  <a:t> are given as</a:t>
                </a:r>
              </a:p>
              <a:p>
                <a:pPr algn="just"/>
                <a:endParaRPr lang="en-US" sz="2400" dirty="0"/>
              </a:p>
              <a:p>
                <a:pPr algn="just"/>
                <a:endParaRPr lang="en-US" sz="2400" dirty="0"/>
              </a:p>
              <a:p>
                <a:pPr marL="342900" indent="-342900" algn="just">
                  <a:buFont typeface="Wingdings" panose="05000000000000000000" pitchFamily="2" charset="2"/>
                  <a:buChar char="Ø"/>
                </a:pPr>
                <a:r>
                  <a:rPr lang="en-US" sz="2400" dirty="0"/>
                  <a:t>Alternatively, the Bessel polynomials may be generated recursively from the relation</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with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=1</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+1</m:t>
                    </m:r>
                  </m:oMath>
                </a14:m>
                <a:r>
                  <a:rPr lang="en-US" sz="2400" dirty="0"/>
                  <a:t> as initial conditions. </a:t>
                </a:r>
              </a:p>
            </p:txBody>
          </p:sp>
        </mc:Choice>
        <mc:Fallback xmlns="">
          <p:sp>
            <p:nvSpPr>
              <p:cNvPr id="2" name="TextBox 1">
                <a:extLst>
                  <a:ext uri="{FF2B5EF4-FFF2-40B4-BE49-F238E27FC236}">
                    <a16:creationId xmlns:a16="http://schemas.microsoft.com/office/drawing/2014/main" id="{79465146-826E-6D0E-7CD1-6C0CA6BE1C29}"/>
                  </a:ext>
                </a:extLst>
              </p:cNvPr>
              <p:cNvSpPr txBox="1">
                <a:spLocks noRot="1" noChangeAspect="1" noMove="1" noResize="1" noEditPoints="1" noAdjustHandles="1" noChangeArrowheads="1" noChangeShapeType="1" noTextEdit="1"/>
              </p:cNvSpPr>
              <p:nvPr/>
            </p:nvSpPr>
            <p:spPr>
              <a:xfrm>
                <a:off x="589280" y="538480"/>
                <a:ext cx="11023600" cy="6008183"/>
              </a:xfrm>
              <a:prstGeom prst="rect">
                <a:avLst/>
              </a:prstGeom>
              <a:blipFill>
                <a:blip r:embed="rId2"/>
                <a:stretch>
                  <a:fillRect l="-885" t="-913" r="-830" b="-13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76B9F79-C11E-0383-9C0D-86810F4AD26D}"/>
              </a:ext>
            </a:extLst>
          </p:cNvPr>
          <p:cNvPicPr>
            <a:picLocks noChangeAspect="1"/>
          </p:cNvPicPr>
          <p:nvPr/>
        </p:nvPicPr>
        <p:blipFill>
          <a:blip r:embed="rId3"/>
          <a:stretch>
            <a:fillRect/>
          </a:stretch>
        </p:blipFill>
        <p:spPr>
          <a:xfrm>
            <a:off x="4521200" y="1794560"/>
            <a:ext cx="2377440" cy="603199"/>
          </a:xfrm>
          <a:prstGeom prst="rect">
            <a:avLst/>
          </a:prstGeom>
        </p:spPr>
      </p:pic>
      <p:pic>
        <p:nvPicPr>
          <p:cNvPr id="6" name="Picture 5">
            <a:extLst>
              <a:ext uri="{FF2B5EF4-FFF2-40B4-BE49-F238E27FC236}">
                <a16:creationId xmlns:a16="http://schemas.microsoft.com/office/drawing/2014/main" id="{D5080243-28D1-2152-2552-E07589174EE1}"/>
              </a:ext>
            </a:extLst>
          </p:cNvPr>
          <p:cNvPicPr>
            <a:picLocks noChangeAspect="1"/>
          </p:cNvPicPr>
          <p:nvPr/>
        </p:nvPicPr>
        <p:blipFill>
          <a:blip r:embed="rId4"/>
          <a:stretch>
            <a:fillRect/>
          </a:stretch>
        </p:blipFill>
        <p:spPr>
          <a:xfrm>
            <a:off x="5044440" y="3036459"/>
            <a:ext cx="2103120" cy="785081"/>
          </a:xfrm>
          <a:prstGeom prst="rect">
            <a:avLst/>
          </a:prstGeom>
        </p:spPr>
      </p:pic>
      <p:pic>
        <p:nvPicPr>
          <p:cNvPr id="8" name="Picture 7">
            <a:extLst>
              <a:ext uri="{FF2B5EF4-FFF2-40B4-BE49-F238E27FC236}">
                <a16:creationId xmlns:a16="http://schemas.microsoft.com/office/drawing/2014/main" id="{F88D6CAC-FF0E-7539-BC75-90FDDBA04B70}"/>
              </a:ext>
            </a:extLst>
          </p:cNvPr>
          <p:cNvPicPr>
            <a:picLocks noChangeAspect="1"/>
          </p:cNvPicPr>
          <p:nvPr/>
        </p:nvPicPr>
        <p:blipFill>
          <a:blip r:embed="rId5"/>
          <a:stretch>
            <a:fillRect/>
          </a:stretch>
        </p:blipFill>
        <p:spPr>
          <a:xfrm>
            <a:off x="4565927" y="4303878"/>
            <a:ext cx="4665425" cy="692288"/>
          </a:xfrm>
          <a:prstGeom prst="rect">
            <a:avLst/>
          </a:prstGeom>
        </p:spPr>
      </p:pic>
      <p:pic>
        <p:nvPicPr>
          <p:cNvPr id="12" name="Picture 11">
            <a:extLst>
              <a:ext uri="{FF2B5EF4-FFF2-40B4-BE49-F238E27FC236}">
                <a16:creationId xmlns:a16="http://schemas.microsoft.com/office/drawing/2014/main" id="{0B96D80A-BA68-9935-033B-5E7680B76651}"/>
              </a:ext>
            </a:extLst>
          </p:cNvPr>
          <p:cNvPicPr>
            <a:picLocks noChangeAspect="1"/>
          </p:cNvPicPr>
          <p:nvPr/>
        </p:nvPicPr>
        <p:blipFill>
          <a:blip r:embed="rId6"/>
          <a:stretch>
            <a:fillRect/>
          </a:stretch>
        </p:blipFill>
        <p:spPr>
          <a:xfrm>
            <a:off x="3991887" y="5458463"/>
            <a:ext cx="4208225" cy="515618"/>
          </a:xfrm>
          <a:prstGeom prst="rect">
            <a:avLst/>
          </a:prstGeom>
        </p:spPr>
      </p:pic>
    </p:spTree>
    <p:extLst>
      <p:ext uri="{BB962C8B-B14F-4D97-AF65-F5344CB8AC3E}">
        <p14:creationId xmlns:p14="http://schemas.microsoft.com/office/powerpoint/2010/main" val="1716085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618ED-3610-5A52-3CFD-5C2249833B18}"/>
              </a:ext>
            </a:extLst>
          </p:cNvPr>
          <p:cNvPicPr>
            <a:picLocks noChangeAspect="1"/>
          </p:cNvPicPr>
          <p:nvPr/>
        </p:nvPicPr>
        <p:blipFill>
          <a:blip r:embed="rId2"/>
          <a:stretch>
            <a:fillRect/>
          </a:stretch>
        </p:blipFill>
        <p:spPr>
          <a:xfrm>
            <a:off x="3178025" y="510445"/>
            <a:ext cx="4736615" cy="2791555"/>
          </a:xfrm>
          <a:prstGeom prst="rect">
            <a:avLst/>
          </a:prstGeom>
        </p:spPr>
      </p:pic>
      <p:pic>
        <p:nvPicPr>
          <p:cNvPr id="5" name="Picture 4">
            <a:extLst>
              <a:ext uri="{FF2B5EF4-FFF2-40B4-BE49-F238E27FC236}">
                <a16:creationId xmlns:a16="http://schemas.microsoft.com/office/drawing/2014/main" id="{C6559003-08FC-0371-1B2D-94C703C164C6}"/>
              </a:ext>
            </a:extLst>
          </p:cNvPr>
          <p:cNvPicPr>
            <a:picLocks noChangeAspect="1"/>
          </p:cNvPicPr>
          <p:nvPr/>
        </p:nvPicPr>
        <p:blipFill>
          <a:blip r:embed="rId3"/>
          <a:stretch>
            <a:fillRect/>
          </a:stretch>
        </p:blipFill>
        <p:spPr>
          <a:xfrm>
            <a:off x="3178025" y="3429000"/>
            <a:ext cx="4929655" cy="2670904"/>
          </a:xfrm>
          <a:prstGeom prst="rect">
            <a:avLst/>
          </a:prstGeom>
        </p:spPr>
      </p:pic>
    </p:spTree>
    <p:extLst>
      <p:ext uri="{BB962C8B-B14F-4D97-AF65-F5344CB8AC3E}">
        <p14:creationId xmlns:p14="http://schemas.microsoft.com/office/powerpoint/2010/main" val="3467529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D6C436-51FC-84AB-08C1-E211020EFAE4}"/>
                  </a:ext>
                </a:extLst>
              </p:cNvPr>
              <p:cNvSpPr txBox="1"/>
              <p:nvPr/>
            </p:nvSpPr>
            <p:spPr>
              <a:xfrm>
                <a:off x="579120" y="518160"/>
                <a:ext cx="11023600"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An important characteristic o f Bessel filters is the linear-phase response over the passband of the filter.</a:t>
                </a:r>
              </a:p>
              <a:p>
                <a:pPr algn="just"/>
                <a:endParaRPr lang="en-US" sz="2400" dirty="0"/>
              </a:p>
              <a:p>
                <a:pPr marL="342900" indent="-342900" algn="just">
                  <a:buFont typeface="Wingdings" panose="05000000000000000000" pitchFamily="2" charset="2"/>
                  <a:buChar char="Ø"/>
                </a:pPr>
                <a:r>
                  <a:rPr lang="en-US" sz="2400" dirty="0"/>
                  <a:t>For example, fig above shows a comparison of the magnitude and phase responses o f a Bessel filter and Butterworth filter of order </a:t>
                </a:r>
                <a14:m>
                  <m:oMath xmlns:m="http://schemas.openxmlformats.org/officeDocument/2006/math">
                    <m:r>
                      <a:rPr lang="en-US" sz="2400" i="1" dirty="0" smtClean="0">
                        <a:latin typeface="Cambria Math" panose="02040503050406030204" pitchFamily="18" charset="0"/>
                      </a:rPr>
                      <m:t>𝑁</m:t>
                    </m:r>
                    <m:r>
                      <a:rPr lang="en-US" sz="2400" i="1" dirty="0" smtClean="0">
                        <a:latin typeface="Cambria Math" panose="02040503050406030204" pitchFamily="18" charset="0"/>
                      </a:rPr>
                      <m:t> = 4</m:t>
                    </m:r>
                  </m:oMath>
                </a14:m>
                <a:r>
                  <a:rPr lang="en-US" sz="2400" dirty="0"/>
                  <a:t>. We note that the Bessel filter has a larger transition bandwidth, but its phase is linear within the passband.</a:t>
                </a:r>
              </a:p>
              <a:p>
                <a:pPr algn="just"/>
                <a:endParaRPr lang="en-US" sz="2400" dirty="0"/>
              </a:p>
              <a:p>
                <a:pPr marL="342900" indent="-342900" algn="just">
                  <a:buFont typeface="Wingdings" panose="05000000000000000000" pitchFamily="2" charset="2"/>
                  <a:buChar char="Ø"/>
                </a:pPr>
                <a:r>
                  <a:rPr lang="en-US" sz="2400" dirty="0"/>
                  <a:t>The linear-phase characteristics of the analog filter are destroyed in the process of converting the filter into the digital domain by means of the transformations described previously.</a:t>
                </a:r>
              </a:p>
            </p:txBody>
          </p:sp>
        </mc:Choice>
        <mc:Fallback xmlns="">
          <p:sp>
            <p:nvSpPr>
              <p:cNvPr id="2" name="TextBox 1">
                <a:extLst>
                  <a:ext uri="{FF2B5EF4-FFF2-40B4-BE49-F238E27FC236}">
                    <a16:creationId xmlns:a16="http://schemas.microsoft.com/office/drawing/2014/main" id="{51D6C436-51FC-84AB-08C1-E211020EFAE4}"/>
                  </a:ext>
                </a:extLst>
              </p:cNvPr>
              <p:cNvSpPr txBox="1">
                <a:spLocks noRot="1" noChangeAspect="1" noMove="1" noResize="1" noEditPoints="1" noAdjustHandles="1" noChangeArrowheads="1" noChangeShapeType="1" noTextEdit="1"/>
              </p:cNvSpPr>
              <p:nvPr/>
            </p:nvSpPr>
            <p:spPr>
              <a:xfrm>
                <a:off x="579120" y="518160"/>
                <a:ext cx="11023600" cy="3785652"/>
              </a:xfrm>
              <a:prstGeom prst="rect">
                <a:avLst/>
              </a:prstGeom>
              <a:blipFill>
                <a:blip r:embed="rId2"/>
                <a:stretch>
                  <a:fillRect l="-719" t="-1288" r="-830" b="-2738"/>
                </a:stretch>
              </a:blipFill>
            </p:spPr>
            <p:txBody>
              <a:bodyPr/>
              <a:lstStyle/>
              <a:p>
                <a:r>
                  <a:rPr lang="en-US">
                    <a:noFill/>
                  </a:rPr>
                  <a:t> </a:t>
                </a:r>
              </a:p>
            </p:txBody>
          </p:sp>
        </mc:Fallback>
      </mc:AlternateContent>
    </p:spTree>
    <p:extLst>
      <p:ext uri="{BB962C8B-B14F-4D97-AF65-F5344CB8AC3E}">
        <p14:creationId xmlns:p14="http://schemas.microsoft.com/office/powerpoint/2010/main" val="1234146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C9F42-3C97-3F9F-F252-8967F1D4C0A9}"/>
              </a:ext>
            </a:extLst>
          </p:cNvPr>
          <p:cNvSpPr txBox="1"/>
          <p:nvPr/>
        </p:nvSpPr>
        <p:spPr>
          <a:xfrm>
            <a:off x="599440" y="518160"/>
            <a:ext cx="11003280" cy="461665"/>
          </a:xfrm>
          <a:prstGeom prst="rect">
            <a:avLst/>
          </a:prstGeom>
          <a:noFill/>
        </p:spPr>
        <p:txBody>
          <a:bodyPr wrap="square" rtlCol="0">
            <a:spAutoFit/>
          </a:bodyPr>
          <a:lstStyle/>
          <a:p>
            <a:pPr marL="457200" indent="-457200" algn="just">
              <a:buFont typeface="+mj-lt"/>
              <a:buAutoNum type="arabicPeriod" startAt="4"/>
            </a:pPr>
            <a:r>
              <a:rPr lang="en-US" sz="2400" b="1" dirty="0">
                <a:solidFill>
                  <a:schemeClr val="accent1"/>
                </a:solidFill>
              </a:rPr>
              <a:t>Spectral Transformations: (Assignment)</a:t>
            </a:r>
          </a:p>
        </p:txBody>
      </p:sp>
      <p:pic>
        <p:nvPicPr>
          <p:cNvPr id="4" name="Picture 3">
            <a:extLst>
              <a:ext uri="{FF2B5EF4-FFF2-40B4-BE49-F238E27FC236}">
                <a16:creationId xmlns:a16="http://schemas.microsoft.com/office/drawing/2014/main" id="{583EEC55-C17E-5643-F70B-56A96CB60D1E}"/>
              </a:ext>
            </a:extLst>
          </p:cNvPr>
          <p:cNvPicPr>
            <a:picLocks noChangeAspect="1"/>
          </p:cNvPicPr>
          <p:nvPr/>
        </p:nvPicPr>
        <p:blipFill>
          <a:blip r:embed="rId2"/>
          <a:stretch>
            <a:fillRect/>
          </a:stretch>
        </p:blipFill>
        <p:spPr>
          <a:xfrm>
            <a:off x="3212335" y="979825"/>
            <a:ext cx="5565905" cy="2116506"/>
          </a:xfrm>
          <a:prstGeom prst="rect">
            <a:avLst/>
          </a:prstGeom>
        </p:spPr>
      </p:pic>
    </p:spTree>
    <p:extLst>
      <p:ext uri="{BB962C8B-B14F-4D97-AF65-F5344CB8AC3E}">
        <p14:creationId xmlns:p14="http://schemas.microsoft.com/office/powerpoint/2010/main" val="407043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EBF7D1-2E2E-C20C-DB0D-B57CD958D5E5}"/>
                  </a:ext>
                </a:extLst>
              </p:cNvPr>
              <p:cNvSpPr txBox="1"/>
              <p:nvPr/>
            </p:nvSpPr>
            <p:spPr>
              <a:xfrm>
                <a:off x="579120" y="538480"/>
                <a:ext cx="11023600" cy="3473387"/>
              </a:xfrm>
              <a:prstGeom prst="rect">
                <a:avLst/>
              </a:prstGeom>
              <a:noFill/>
            </p:spPr>
            <p:txBody>
              <a:bodyPr wrap="square" rtlCol="0">
                <a:spAutoFit/>
              </a:bodyPr>
              <a:lstStyle/>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400" dirty="0"/>
                  <a:t> passband ripple</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r>
                  <a:rPr lang="en-US" sz="2400" dirty="0"/>
                  <a:t> stopband ripple</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a14:m>
                <a:r>
                  <a:rPr lang="en-US" sz="2400" dirty="0"/>
                  <a:t> passband edge frequency</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oMath>
                </a14:m>
                <a:r>
                  <a:rPr lang="en-US" sz="2400" dirty="0"/>
                  <a:t> stopband edge frequency</a:t>
                </a:r>
              </a:p>
              <a:p>
                <a:pPr algn="just"/>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oMath>
                </a14:m>
                <a:r>
                  <a:rPr lang="en-US" sz="2400" dirty="0"/>
                  <a:t> transition band</a:t>
                </a:r>
              </a:p>
              <a:p>
                <a:pPr algn="just"/>
                <a:endParaRPr lang="en-US" sz="2400" dirty="0"/>
              </a:p>
              <a:p>
                <a:pPr marL="342900" indent="-342900" algn="just">
                  <a:buFont typeface="Wingdings" panose="05000000000000000000" pitchFamily="2" charset="2"/>
                  <a:buChar char="Ø"/>
                </a:pPr>
                <a:r>
                  <a:rPr lang="en-US" sz="2400" dirty="0"/>
                  <a:t>The variation of magnitude in the passband lies between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1</m:t>
                        </m:r>
                      </m:sub>
                    </m:sSub>
                  </m:oMath>
                </a14:m>
                <a:r>
                  <a:rPr lang="en-US" sz="2400" dirty="0"/>
                  <a:t>.</a:t>
                </a:r>
              </a:p>
              <a:p>
                <a:pPr marL="342900" indent="-342900" algn="just">
                  <a:buFont typeface="Wingdings" panose="05000000000000000000" pitchFamily="2" charset="2"/>
                  <a:buChar char="Ø"/>
                </a:pPr>
                <a:endParaRPr lang="en-US" sz="2400" dirty="0"/>
              </a:p>
              <a:p>
                <a:pPr algn="just"/>
                <a:endParaRPr lang="en-US" sz="2400" b="1" dirty="0"/>
              </a:p>
            </p:txBody>
          </p:sp>
        </mc:Choice>
        <mc:Fallback xmlns="">
          <p:sp>
            <p:nvSpPr>
              <p:cNvPr id="2" name="TextBox 1">
                <a:extLst>
                  <a:ext uri="{FF2B5EF4-FFF2-40B4-BE49-F238E27FC236}">
                    <a16:creationId xmlns:a16="http://schemas.microsoft.com/office/drawing/2014/main" id="{0DEBF7D1-2E2E-C20C-DB0D-B57CD958D5E5}"/>
                  </a:ext>
                </a:extLst>
              </p:cNvPr>
              <p:cNvSpPr txBox="1">
                <a:spLocks noRot="1" noChangeAspect="1" noMove="1" noResize="1" noEditPoints="1" noAdjustHandles="1" noChangeArrowheads="1" noChangeShapeType="1" noTextEdit="1"/>
              </p:cNvSpPr>
              <p:nvPr/>
            </p:nvSpPr>
            <p:spPr>
              <a:xfrm>
                <a:off x="579120" y="538480"/>
                <a:ext cx="11023600" cy="3473387"/>
              </a:xfrm>
              <a:prstGeom prst="rect">
                <a:avLst/>
              </a:prstGeom>
              <a:blipFill>
                <a:blip r:embed="rId2"/>
                <a:stretch>
                  <a:fillRect l="-719" t="-1404"/>
                </a:stretch>
              </a:blipFill>
            </p:spPr>
            <p:txBody>
              <a:bodyPr/>
              <a:lstStyle/>
              <a:p>
                <a:r>
                  <a:rPr lang="en-US">
                    <a:noFill/>
                  </a:rPr>
                  <a:t> </a:t>
                </a:r>
              </a:p>
            </p:txBody>
          </p:sp>
        </mc:Fallback>
      </mc:AlternateContent>
    </p:spTree>
    <p:extLst>
      <p:ext uri="{BB962C8B-B14F-4D97-AF65-F5344CB8AC3E}">
        <p14:creationId xmlns:p14="http://schemas.microsoft.com/office/powerpoint/2010/main" val="31907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4DCB11-7E48-F53C-C6A7-F990101AB3FD}"/>
                  </a:ext>
                </a:extLst>
              </p:cNvPr>
              <p:cNvSpPr txBox="1"/>
              <p:nvPr/>
            </p:nvSpPr>
            <p:spPr>
              <a:xfrm>
                <a:off x="589280" y="528320"/>
                <a:ext cx="11013440" cy="674030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solidFill>
                      <a:schemeClr val="accent2">
                        <a:lumMod val="50000"/>
                      </a:schemeClr>
                    </a:solidFill>
                  </a:rPr>
                  <a:t>Design of Discrete-Time IIR Filters from Continuous-Time Filters ( Design of Digital IIR Filters from Analog Filters):</a:t>
                </a:r>
              </a:p>
              <a:p>
                <a:pPr marL="342900" indent="-342900" algn="just">
                  <a:buFont typeface="Wingdings" panose="05000000000000000000" pitchFamily="2" charset="2"/>
                  <a:buChar char="Ø"/>
                </a:pPr>
                <a:r>
                  <a:rPr lang="en-US" sz="2400" dirty="0"/>
                  <a:t>Several techniques are available for the design of IIR filters. All the techniques begin the </a:t>
                </a:r>
                <a:r>
                  <a:rPr lang="en-US" sz="2400" b="1" i="1" dirty="0"/>
                  <a:t>design of a digital filter in the analog domain and then convert the design into the digital domain</a:t>
                </a:r>
                <a:r>
                  <a:rPr lang="en-US" sz="2400" dirty="0"/>
                  <a:t>.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An </a:t>
                </a:r>
                <a:r>
                  <a:rPr lang="en-US" sz="2400" b="1" i="1" dirty="0"/>
                  <a:t>analog filter</a:t>
                </a:r>
                <a:r>
                  <a:rPr lang="en-US" sz="2400" dirty="0"/>
                  <a:t> is </a:t>
                </a:r>
                <a:r>
                  <a:rPr lang="en-US" sz="2400" b="1" i="1" dirty="0"/>
                  <a:t>described by its system function</a:t>
                </a:r>
                <a:r>
                  <a:rPr lang="en-US" sz="2400" dirty="0"/>
                  <a:t> as</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…..1</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algn="just"/>
                <a:r>
                  <a:rPr lang="en-US" sz="2400" dirty="0"/>
                  <a:t>     where,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US" sz="2400" dirty="0"/>
                  <a:t>  are the filter coefficients.</a:t>
                </a:r>
              </a:p>
              <a:p>
                <a:pPr algn="just"/>
                <a:endParaRPr lang="en-US" sz="2400" dirty="0"/>
              </a:p>
              <a:p>
                <a:pPr marL="342900" indent="-342900" algn="just">
                  <a:buFont typeface="Wingdings" panose="05000000000000000000" pitchFamily="2" charset="2"/>
                  <a:buChar char="Ø"/>
                </a:pPr>
                <a:r>
                  <a:rPr lang="en-US" sz="2400" b="1" i="1" dirty="0"/>
                  <a:t>In terms of impulse response</a:t>
                </a:r>
              </a:p>
              <a:p>
                <a:pPr lvl="8" algn="just"/>
                <a:r>
                  <a:rPr lang="en-US" sz="2400" b="1" i="1" dirty="0"/>
                  <a:t>							</a:t>
                </a:r>
                <a:r>
                  <a:rPr lang="en-US" sz="2400" dirty="0"/>
                  <a:t>…..2</a:t>
                </a:r>
              </a:p>
              <a:p>
                <a:pPr algn="just"/>
                <a:r>
                  <a:rPr lang="en-US" sz="2400" dirty="0"/>
                  <a:t>											</a:t>
                </a:r>
              </a:p>
              <a:p>
                <a:pPr algn="just"/>
                <a:r>
                  <a:rPr lang="en-US" sz="2400" dirty="0"/>
                  <a:t>				</a:t>
                </a:r>
              </a:p>
            </p:txBody>
          </p:sp>
        </mc:Choice>
        <mc:Fallback xmlns="">
          <p:sp>
            <p:nvSpPr>
              <p:cNvPr id="2" name="TextBox 1">
                <a:extLst>
                  <a:ext uri="{FF2B5EF4-FFF2-40B4-BE49-F238E27FC236}">
                    <a16:creationId xmlns:a16="http://schemas.microsoft.com/office/drawing/2014/main" id="{F94DCB11-7E48-F53C-C6A7-F990101AB3FD}"/>
                  </a:ext>
                </a:extLst>
              </p:cNvPr>
              <p:cNvSpPr txBox="1">
                <a:spLocks noRot="1" noChangeAspect="1" noMove="1" noResize="1" noEditPoints="1" noAdjustHandles="1" noChangeArrowheads="1" noChangeShapeType="1" noTextEdit="1"/>
              </p:cNvSpPr>
              <p:nvPr/>
            </p:nvSpPr>
            <p:spPr>
              <a:xfrm>
                <a:off x="589280" y="528320"/>
                <a:ext cx="11013440" cy="6740307"/>
              </a:xfrm>
              <a:prstGeom prst="rect">
                <a:avLst/>
              </a:prstGeom>
              <a:blipFill>
                <a:blip r:embed="rId2"/>
                <a:stretch>
                  <a:fillRect l="-775" t="-724" r="-8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1B837D-4843-E775-6A3E-54F8F80D1CD4}"/>
              </a:ext>
            </a:extLst>
          </p:cNvPr>
          <p:cNvPicPr>
            <a:picLocks noChangeAspect="1"/>
          </p:cNvPicPr>
          <p:nvPr/>
        </p:nvPicPr>
        <p:blipFill>
          <a:blip r:embed="rId3"/>
          <a:stretch>
            <a:fillRect/>
          </a:stretch>
        </p:blipFill>
        <p:spPr>
          <a:xfrm>
            <a:off x="3519785" y="3238472"/>
            <a:ext cx="5152429" cy="1587528"/>
          </a:xfrm>
          <a:prstGeom prst="rect">
            <a:avLst/>
          </a:prstGeom>
        </p:spPr>
      </p:pic>
      <p:pic>
        <p:nvPicPr>
          <p:cNvPr id="6" name="Picture 5">
            <a:extLst>
              <a:ext uri="{FF2B5EF4-FFF2-40B4-BE49-F238E27FC236}">
                <a16:creationId xmlns:a16="http://schemas.microsoft.com/office/drawing/2014/main" id="{807187A9-B343-4843-6007-7DCD5331EECB}"/>
              </a:ext>
            </a:extLst>
          </p:cNvPr>
          <p:cNvPicPr>
            <a:picLocks noChangeAspect="1"/>
          </p:cNvPicPr>
          <p:nvPr/>
        </p:nvPicPr>
        <p:blipFill>
          <a:blip r:embed="rId4"/>
          <a:stretch>
            <a:fillRect/>
          </a:stretch>
        </p:blipFill>
        <p:spPr>
          <a:xfrm>
            <a:off x="4700844" y="5872480"/>
            <a:ext cx="3295075" cy="914400"/>
          </a:xfrm>
          <a:prstGeom prst="rect">
            <a:avLst/>
          </a:prstGeom>
        </p:spPr>
      </p:pic>
    </p:spTree>
    <p:extLst>
      <p:ext uri="{BB962C8B-B14F-4D97-AF65-F5344CB8AC3E}">
        <p14:creationId xmlns:p14="http://schemas.microsoft.com/office/powerpoint/2010/main" val="2216923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3932</TotalTime>
  <Words>6609</Words>
  <Application>Microsoft Office PowerPoint</Application>
  <PresentationFormat>Widescreen</PresentationFormat>
  <Paragraphs>746</Paragraphs>
  <Slides>79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KhemrajKoirala</dc:creator>
  <cp:lastModifiedBy>KhemrajKoirala</cp:lastModifiedBy>
  <cp:revision>245</cp:revision>
  <dcterms:created xsi:type="dcterms:W3CDTF">2023-07-22T14:02:06Z</dcterms:created>
  <dcterms:modified xsi:type="dcterms:W3CDTF">2025-01-21T04:54:38Z</dcterms:modified>
</cp:coreProperties>
</file>